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TDTD타이틀굴림" panose="020B0604020202020204" charset="-127"/>
      <p:regular r:id="rId25"/>
    </p:embeddedFont>
    <p:embeddedFont>
      <p:font typeface="Garet" panose="020B0604020202020204" charset="0"/>
      <p:regular r:id="rId26"/>
    </p:embeddedFont>
    <p:embeddedFont>
      <p:font typeface="Garet Bold" panose="020B0604020202020204" charset="0"/>
      <p:regular r:id="rId27"/>
    </p:embeddedFont>
    <p:embeddedFont>
      <p:font typeface="Garet Light" panose="020B0604020202020204" charset="0"/>
      <p:regular r:id="rId28"/>
    </p:embeddedFont>
    <p:embeddedFont>
      <p:font typeface="Open Sans Bold" panose="020B0604020202020204" charset="0"/>
      <p:regular r:id="rId29"/>
    </p:embeddedFont>
    <p:embeddedFont>
      <p:font typeface="Open Sans Italics" panose="020B0604020202020204" charset="0"/>
      <p:regular r:id="rId30"/>
    </p:embeddedFont>
    <p:embeddedFont>
      <p:font typeface="Open Sauce" panose="020B0604020202020204" charset="0"/>
      <p:regular r:id="rId31"/>
    </p:embeddedFont>
    <p:embeddedFont>
      <p:font typeface="Open Sauce Italics"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5" autoAdjust="0"/>
    <p:restoredTop sz="94622" autoAdjust="0"/>
  </p:normalViewPr>
  <p:slideViewPr>
    <p:cSldViewPr>
      <p:cViewPr varScale="1">
        <p:scale>
          <a:sx n="55" d="100"/>
          <a:sy n="55" d="100"/>
        </p:scale>
        <p:origin x="566"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65A69"/>
        </a:solidFill>
        <a:effectLst/>
      </p:bgPr>
    </p:bg>
    <p:spTree>
      <p:nvGrpSpPr>
        <p:cNvPr id="1" name=""/>
        <p:cNvGrpSpPr/>
        <p:nvPr/>
      </p:nvGrpSpPr>
      <p:grpSpPr>
        <a:xfrm>
          <a:off x="0" y="0"/>
          <a:ext cx="0" cy="0"/>
          <a:chOff x="0" y="0"/>
          <a:chExt cx="0" cy="0"/>
        </a:xfrm>
      </p:grpSpPr>
      <p:sp>
        <p:nvSpPr>
          <p:cNvPr id="2" name="AutoShape 2"/>
          <p:cNvSpPr/>
          <p:nvPr/>
        </p:nvSpPr>
        <p:spPr>
          <a:xfrm>
            <a:off x="1028700" y="3323472"/>
            <a:ext cx="6557934" cy="0"/>
          </a:xfrm>
          <a:prstGeom prst="line">
            <a:avLst/>
          </a:prstGeom>
          <a:ln w="180975" cap="flat">
            <a:solidFill>
              <a:srgbClr val="FFFFFF"/>
            </a:solidFill>
            <a:prstDash val="solid"/>
            <a:headEnd type="none" w="sm" len="sm"/>
            <a:tailEnd type="none" w="sm" len="sm"/>
          </a:ln>
        </p:spPr>
      </p:sp>
      <p:sp>
        <p:nvSpPr>
          <p:cNvPr id="3" name="AutoShape 3"/>
          <p:cNvSpPr/>
          <p:nvPr/>
        </p:nvSpPr>
        <p:spPr>
          <a:xfrm>
            <a:off x="1028700" y="6916778"/>
            <a:ext cx="6557934" cy="0"/>
          </a:xfrm>
          <a:prstGeom prst="line">
            <a:avLst/>
          </a:prstGeom>
          <a:ln w="180975" cap="flat">
            <a:solidFill>
              <a:srgbClr val="FFFFFF"/>
            </a:solidFill>
            <a:prstDash val="solid"/>
            <a:headEnd type="none" w="sm" len="sm"/>
            <a:tailEnd type="none" w="sm" len="sm"/>
          </a:ln>
        </p:spPr>
      </p:sp>
      <p:sp>
        <p:nvSpPr>
          <p:cNvPr id="4" name="Freeform 4"/>
          <p:cNvSpPr/>
          <p:nvPr/>
        </p:nvSpPr>
        <p:spPr>
          <a:xfrm>
            <a:off x="8747369" y="198300"/>
            <a:ext cx="9343748" cy="4360416"/>
          </a:xfrm>
          <a:custGeom>
            <a:avLst/>
            <a:gdLst/>
            <a:ahLst/>
            <a:cxnLst/>
            <a:rect l="l" t="t" r="r" b="b"/>
            <a:pathLst>
              <a:path w="9343748" h="4360416">
                <a:moveTo>
                  <a:pt x="0" y="0"/>
                </a:moveTo>
                <a:lnTo>
                  <a:pt x="9343748" y="0"/>
                </a:lnTo>
                <a:lnTo>
                  <a:pt x="9343748" y="4360415"/>
                </a:lnTo>
                <a:lnTo>
                  <a:pt x="0" y="4360415"/>
                </a:lnTo>
                <a:lnTo>
                  <a:pt x="0" y="0"/>
                </a:lnTo>
                <a:close/>
              </a:path>
            </a:pathLst>
          </a:custGeom>
          <a:blipFill>
            <a:blip r:embed="rId2"/>
            <a:stretch>
              <a:fillRect/>
            </a:stretch>
          </a:blipFill>
        </p:spPr>
      </p:sp>
      <p:sp>
        <p:nvSpPr>
          <p:cNvPr id="5" name="Freeform 5"/>
          <p:cNvSpPr/>
          <p:nvPr/>
        </p:nvSpPr>
        <p:spPr>
          <a:xfrm>
            <a:off x="9851443" y="5469884"/>
            <a:ext cx="8081492" cy="4542953"/>
          </a:xfrm>
          <a:custGeom>
            <a:avLst/>
            <a:gdLst/>
            <a:ahLst/>
            <a:cxnLst/>
            <a:rect l="l" t="t" r="r" b="b"/>
            <a:pathLst>
              <a:path w="8081492" h="4542953">
                <a:moveTo>
                  <a:pt x="0" y="0"/>
                </a:moveTo>
                <a:lnTo>
                  <a:pt x="8081491" y="0"/>
                </a:lnTo>
                <a:lnTo>
                  <a:pt x="8081491" y="4542953"/>
                </a:lnTo>
                <a:lnTo>
                  <a:pt x="0" y="4542953"/>
                </a:lnTo>
                <a:lnTo>
                  <a:pt x="0" y="0"/>
                </a:lnTo>
                <a:close/>
              </a:path>
            </a:pathLst>
          </a:custGeom>
          <a:blipFill>
            <a:blip r:embed="rId3"/>
            <a:stretch>
              <a:fillRect/>
            </a:stretch>
          </a:blipFill>
        </p:spPr>
      </p:sp>
      <p:sp>
        <p:nvSpPr>
          <p:cNvPr id="6" name="TextBox 6"/>
          <p:cNvSpPr txBox="1"/>
          <p:nvPr/>
        </p:nvSpPr>
        <p:spPr>
          <a:xfrm>
            <a:off x="1028700" y="3563356"/>
            <a:ext cx="9561702" cy="3112663"/>
          </a:xfrm>
          <a:prstGeom prst="rect">
            <a:avLst/>
          </a:prstGeom>
        </p:spPr>
        <p:txBody>
          <a:bodyPr lIns="0" tIns="0" rIns="0" bIns="0" rtlCol="0" anchor="t">
            <a:spAutoFit/>
          </a:bodyPr>
          <a:lstStyle/>
          <a:p>
            <a:pPr>
              <a:lnSpc>
                <a:spcPts val="8207"/>
              </a:lnSpc>
            </a:pPr>
            <a:r>
              <a:rPr lang="en-US" sz="6513">
                <a:solidFill>
                  <a:srgbClr val="FFFFFF"/>
                </a:solidFill>
                <a:latin typeface="TDTD타이틀굴림"/>
              </a:rPr>
              <a:t>TELECOM CUSTOMER CHURN PREDICTON</a:t>
            </a:r>
          </a:p>
        </p:txBody>
      </p:sp>
      <p:sp>
        <p:nvSpPr>
          <p:cNvPr id="7" name="TextBox 6">
            <a:extLst>
              <a:ext uri="{FF2B5EF4-FFF2-40B4-BE49-F238E27FC236}">
                <a16:creationId xmlns:a16="http://schemas.microsoft.com/office/drawing/2014/main" id="{72E0534B-045F-9509-A541-53BAF2CB2BC2}"/>
              </a:ext>
            </a:extLst>
          </p:cNvPr>
          <p:cNvSpPr txBox="1"/>
          <p:nvPr/>
        </p:nvSpPr>
        <p:spPr>
          <a:xfrm>
            <a:off x="3744622" y="8191500"/>
            <a:ext cx="5867400" cy="923330"/>
          </a:xfrm>
          <a:prstGeom prst="rect">
            <a:avLst/>
          </a:prstGeom>
          <a:noFill/>
        </p:spPr>
        <p:txBody>
          <a:bodyPr wrap="square" rtlCol="0">
            <a:spAutoFit/>
          </a:bodyPr>
          <a:lstStyle/>
          <a:p>
            <a:r>
              <a:rPr lang="en-IN" sz="5400" dirty="0">
                <a:solidFill>
                  <a:schemeClr val="bg1"/>
                </a:solidFill>
              </a:rPr>
              <a:t>By </a:t>
            </a:r>
            <a:r>
              <a:rPr lang="en-IN" sz="5400" dirty="0" err="1">
                <a:solidFill>
                  <a:schemeClr val="bg1"/>
                </a:solidFill>
              </a:rPr>
              <a:t>Mrunalini</a:t>
            </a:r>
            <a:r>
              <a:rPr lang="en-IN" sz="5400" dirty="0">
                <a:solidFill>
                  <a:schemeClr val="bg1"/>
                </a:solidFill>
              </a:rPr>
              <a:t> Yeole</a:t>
            </a:r>
          </a:p>
        </p:txBody>
      </p:sp>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65A69"/>
        </a:solidFill>
        <a:effectLst/>
      </p:bgPr>
    </p:bg>
    <p:spTree>
      <p:nvGrpSpPr>
        <p:cNvPr id="1" name=""/>
        <p:cNvGrpSpPr/>
        <p:nvPr/>
      </p:nvGrpSpPr>
      <p:grpSpPr>
        <a:xfrm>
          <a:off x="0" y="0"/>
          <a:ext cx="0" cy="0"/>
          <a:chOff x="0" y="0"/>
          <a:chExt cx="0" cy="0"/>
        </a:xfrm>
      </p:grpSpPr>
      <p:sp>
        <p:nvSpPr>
          <p:cNvPr id="2" name="Freeform 2"/>
          <p:cNvSpPr/>
          <p:nvPr/>
        </p:nvSpPr>
        <p:spPr>
          <a:xfrm>
            <a:off x="528594" y="1555925"/>
            <a:ext cx="7928109" cy="5406603"/>
          </a:xfrm>
          <a:custGeom>
            <a:avLst/>
            <a:gdLst/>
            <a:ahLst/>
            <a:cxnLst/>
            <a:rect l="l" t="t" r="r" b="b"/>
            <a:pathLst>
              <a:path w="7928109" h="5406603">
                <a:moveTo>
                  <a:pt x="0" y="0"/>
                </a:moveTo>
                <a:lnTo>
                  <a:pt x="7928109" y="0"/>
                </a:lnTo>
                <a:lnTo>
                  <a:pt x="7928109" y="5406603"/>
                </a:lnTo>
                <a:lnTo>
                  <a:pt x="0" y="5406603"/>
                </a:lnTo>
                <a:lnTo>
                  <a:pt x="0" y="0"/>
                </a:lnTo>
                <a:close/>
              </a:path>
            </a:pathLst>
          </a:custGeom>
          <a:blipFill>
            <a:blip r:embed="rId2"/>
            <a:stretch>
              <a:fillRect l="-27687"/>
            </a:stretch>
          </a:blipFill>
        </p:spPr>
      </p:sp>
      <p:sp>
        <p:nvSpPr>
          <p:cNvPr id="3" name="Freeform 3"/>
          <p:cNvSpPr/>
          <p:nvPr/>
        </p:nvSpPr>
        <p:spPr>
          <a:xfrm>
            <a:off x="8906858" y="1555925"/>
            <a:ext cx="9381142" cy="5586858"/>
          </a:xfrm>
          <a:custGeom>
            <a:avLst/>
            <a:gdLst/>
            <a:ahLst/>
            <a:cxnLst/>
            <a:rect l="l" t="t" r="r" b="b"/>
            <a:pathLst>
              <a:path w="9381142" h="5586858">
                <a:moveTo>
                  <a:pt x="0" y="0"/>
                </a:moveTo>
                <a:lnTo>
                  <a:pt x="9381142" y="0"/>
                </a:lnTo>
                <a:lnTo>
                  <a:pt x="9381142" y="5586859"/>
                </a:lnTo>
                <a:lnTo>
                  <a:pt x="0" y="5586859"/>
                </a:lnTo>
                <a:lnTo>
                  <a:pt x="0" y="0"/>
                </a:lnTo>
                <a:close/>
              </a:path>
            </a:pathLst>
          </a:custGeom>
          <a:blipFill>
            <a:blip r:embed="rId3"/>
            <a:stretch>
              <a:fillRect/>
            </a:stretch>
          </a:blipFill>
        </p:spPr>
      </p:sp>
      <p:sp>
        <p:nvSpPr>
          <p:cNvPr id="4" name="TextBox 4"/>
          <p:cNvSpPr txBox="1"/>
          <p:nvPr/>
        </p:nvSpPr>
        <p:spPr>
          <a:xfrm>
            <a:off x="1028700" y="373289"/>
            <a:ext cx="7878158" cy="655411"/>
          </a:xfrm>
          <a:prstGeom prst="rect">
            <a:avLst/>
          </a:prstGeom>
        </p:spPr>
        <p:txBody>
          <a:bodyPr lIns="0" tIns="0" rIns="0" bIns="0" rtlCol="0" anchor="t">
            <a:spAutoFit/>
          </a:bodyPr>
          <a:lstStyle/>
          <a:p>
            <a:pPr>
              <a:lnSpc>
                <a:spcPts val="5025"/>
              </a:lnSpc>
            </a:pPr>
            <a:r>
              <a:rPr lang="en-US" sz="3988">
                <a:solidFill>
                  <a:srgbClr val="FFFFFF"/>
                </a:solidFill>
                <a:latin typeface="TDTD타이틀굴림"/>
              </a:rPr>
              <a:t>4 .  Payment Methods</a:t>
            </a:r>
          </a:p>
        </p:txBody>
      </p:sp>
      <p:sp>
        <p:nvSpPr>
          <p:cNvPr id="5" name="TextBox 5"/>
          <p:cNvSpPr txBox="1"/>
          <p:nvPr/>
        </p:nvSpPr>
        <p:spPr>
          <a:xfrm>
            <a:off x="2241812" y="8125692"/>
            <a:ext cx="14795994" cy="1876425"/>
          </a:xfrm>
          <a:prstGeom prst="rect">
            <a:avLst/>
          </a:prstGeom>
        </p:spPr>
        <p:txBody>
          <a:bodyPr lIns="0" tIns="0" rIns="0" bIns="0" rtlCol="0" anchor="t">
            <a:spAutoFit/>
          </a:bodyPr>
          <a:lstStyle/>
          <a:p>
            <a:pPr>
              <a:lnSpc>
                <a:spcPts val="3703"/>
              </a:lnSpc>
            </a:pPr>
            <a:r>
              <a:rPr lang="en-US" sz="3085">
                <a:solidFill>
                  <a:srgbClr val="FFFFFF"/>
                </a:solidFill>
                <a:latin typeface="Open Sauce"/>
              </a:rPr>
              <a:t>Major customers who moved out were having Electronic Check as Payment Method. Customers who opted for Credit-Card automatic transfer or Bank Automatic Transfer and Mailed Check as Payment Method were less likely to move out.</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65A69"/>
        </a:solidFill>
        <a:effectLst/>
      </p:bgPr>
    </p:bg>
    <p:spTree>
      <p:nvGrpSpPr>
        <p:cNvPr id="1" name=""/>
        <p:cNvGrpSpPr/>
        <p:nvPr/>
      </p:nvGrpSpPr>
      <p:grpSpPr>
        <a:xfrm>
          <a:off x="0" y="0"/>
          <a:ext cx="0" cy="0"/>
          <a:chOff x="0" y="0"/>
          <a:chExt cx="0" cy="0"/>
        </a:xfrm>
      </p:grpSpPr>
      <p:sp>
        <p:nvSpPr>
          <p:cNvPr id="2" name="TextBox 2"/>
          <p:cNvSpPr txBox="1"/>
          <p:nvPr/>
        </p:nvSpPr>
        <p:spPr>
          <a:xfrm>
            <a:off x="8565211" y="392853"/>
            <a:ext cx="7722777" cy="663412"/>
          </a:xfrm>
          <a:prstGeom prst="rect">
            <a:avLst/>
          </a:prstGeom>
        </p:spPr>
        <p:txBody>
          <a:bodyPr lIns="0" tIns="0" rIns="0" bIns="0" rtlCol="0" anchor="t">
            <a:spAutoFit/>
          </a:bodyPr>
          <a:lstStyle/>
          <a:p>
            <a:pPr>
              <a:lnSpc>
                <a:spcPts val="5277"/>
              </a:lnSpc>
            </a:pPr>
            <a:r>
              <a:rPr lang="en-US" sz="4188" dirty="0">
                <a:solidFill>
                  <a:srgbClr val="FFFFFF"/>
                </a:solidFill>
                <a:latin typeface="TDTD타이틀굴림"/>
              </a:rPr>
              <a:t>5 .  Internet Services</a:t>
            </a:r>
          </a:p>
        </p:txBody>
      </p:sp>
      <p:sp>
        <p:nvSpPr>
          <p:cNvPr id="3" name="TextBox 3"/>
          <p:cNvSpPr txBox="1"/>
          <p:nvPr/>
        </p:nvSpPr>
        <p:spPr>
          <a:xfrm>
            <a:off x="3405233" y="7748527"/>
            <a:ext cx="14662063" cy="2286000"/>
          </a:xfrm>
          <a:prstGeom prst="rect">
            <a:avLst/>
          </a:prstGeom>
        </p:spPr>
        <p:txBody>
          <a:bodyPr lIns="0" tIns="0" rIns="0" bIns="0" rtlCol="0" anchor="t">
            <a:spAutoFit/>
          </a:bodyPr>
          <a:lstStyle/>
          <a:p>
            <a:pPr>
              <a:lnSpc>
                <a:spcPts val="3662"/>
              </a:lnSpc>
            </a:pPr>
            <a:r>
              <a:rPr lang="en-US" sz="3052">
                <a:solidFill>
                  <a:srgbClr val="FFFFFF"/>
                </a:solidFill>
                <a:latin typeface="Open Sauce"/>
              </a:rPr>
              <a:t>Several customers choose the Fiber optic service and it's also evident that the customers who use Fiber optic have high churn rate, this might suggest a dissatisfaction with this type of internet service. Customers having DSL service are majority in number and have less churn rate compared to Fibre optic service.</a:t>
            </a:r>
          </a:p>
        </p:txBody>
      </p:sp>
      <p:sp>
        <p:nvSpPr>
          <p:cNvPr id="4" name="Freeform 4"/>
          <p:cNvSpPr/>
          <p:nvPr/>
        </p:nvSpPr>
        <p:spPr>
          <a:xfrm>
            <a:off x="404486" y="1418215"/>
            <a:ext cx="12022114" cy="6027636"/>
          </a:xfrm>
          <a:custGeom>
            <a:avLst/>
            <a:gdLst/>
            <a:ahLst/>
            <a:cxnLst/>
            <a:rect l="l" t="t" r="r" b="b"/>
            <a:pathLst>
              <a:path w="12022114" h="6027636">
                <a:moveTo>
                  <a:pt x="0" y="0"/>
                </a:moveTo>
                <a:lnTo>
                  <a:pt x="12022114" y="0"/>
                </a:lnTo>
                <a:lnTo>
                  <a:pt x="12022114" y="6027636"/>
                </a:lnTo>
                <a:lnTo>
                  <a:pt x="0" y="6027636"/>
                </a:lnTo>
                <a:lnTo>
                  <a:pt x="0" y="0"/>
                </a:lnTo>
                <a:close/>
              </a:path>
            </a:pathLst>
          </a:custGeom>
          <a:blipFill>
            <a:blip r:embed="rId2"/>
            <a:stretch>
              <a:fillRect l="-643" r="-643"/>
            </a:stretch>
          </a:blipFill>
        </p:spPr>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65A69"/>
        </a:solidFill>
        <a:effectLst/>
      </p:bgPr>
    </p:bg>
    <p:spTree>
      <p:nvGrpSpPr>
        <p:cNvPr id="1" name=""/>
        <p:cNvGrpSpPr/>
        <p:nvPr/>
      </p:nvGrpSpPr>
      <p:grpSpPr>
        <a:xfrm>
          <a:off x="0" y="0"/>
          <a:ext cx="0" cy="0"/>
          <a:chOff x="0" y="0"/>
          <a:chExt cx="0" cy="0"/>
        </a:xfrm>
      </p:grpSpPr>
      <p:sp>
        <p:nvSpPr>
          <p:cNvPr id="2" name="Freeform 2"/>
          <p:cNvSpPr/>
          <p:nvPr/>
        </p:nvSpPr>
        <p:spPr>
          <a:xfrm>
            <a:off x="643360" y="2301660"/>
            <a:ext cx="8048423" cy="5683680"/>
          </a:xfrm>
          <a:custGeom>
            <a:avLst/>
            <a:gdLst/>
            <a:ahLst/>
            <a:cxnLst/>
            <a:rect l="l" t="t" r="r" b="b"/>
            <a:pathLst>
              <a:path w="8048423" h="5683680">
                <a:moveTo>
                  <a:pt x="0" y="0"/>
                </a:moveTo>
                <a:lnTo>
                  <a:pt x="8048423" y="0"/>
                </a:lnTo>
                <a:lnTo>
                  <a:pt x="8048423" y="5683680"/>
                </a:lnTo>
                <a:lnTo>
                  <a:pt x="0" y="5683680"/>
                </a:lnTo>
                <a:lnTo>
                  <a:pt x="0" y="0"/>
                </a:lnTo>
                <a:close/>
              </a:path>
            </a:pathLst>
          </a:custGeom>
          <a:blipFill>
            <a:blip r:embed="rId2"/>
            <a:stretch>
              <a:fillRect/>
            </a:stretch>
          </a:blipFill>
        </p:spPr>
      </p:sp>
      <p:sp>
        <p:nvSpPr>
          <p:cNvPr id="3" name="Freeform 3"/>
          <p:cNvSpPr/>
          <p:nvPr/>
        </p:nvSpPr>
        <p:spPr>
          <a:xfrm>
            <a:off x="9516154" y="2301660"/>
            <a:ext cx="8390592" cy="5524944"/>
          </a:xfrm>
          <a:custGeom>
            <a:avLst/>
            <a:gdLst/>
            <a:ahLst/>
            <a:cxnLst/>
            <a:rect l="l" t="t" r="r" b="b"/>
            <a:pathLst>
              <a:path w="8390592" h="5524944">
                <a:moveTo>
                  <a:pt x="0" y="0"/>
                </a:moveTo>
                <a:lnTo>
                  <a:pt x="8390592" y="0"/>
                </a:lnTo>
                <a:lnTo>
                  <a:pt x="8390592" y="5524944"/>
                </a:lnTo>
                <a:lnTo>
                  <a:pt x="0" y="5524944"/>
                </a:lnTo>
                <a:lnTo>
                  <a:pt x="0" y="0"/>
                </a:lnTo>
                <a:close/>
              </a:path>
            </a:pathLst>
          </a:custGeom>
          <a:blipFill>
            <a:blip r:embed="rId3"/>
            <a:stretch>
              <a:fillRect l="-2711" r="-2711"/>
            </a:stretch>
          </a:blipFill>
        </p:spPr>
      </p:sp>
      <p:sp>
        <p:nvSpPr>
          <p:cNvPr id="4" name="TextBox 4"/>
          <p:cNvSpPr txBox="1"/>
          <p:nvPr/>
        </p:nvSpPr>
        <p:spPr>
          <a:xfrm>
            <a:off x="679611" y="365288"/>
            <a:ext cx="7722777" cy="1330162"/>
          </a:xfrm>
          <a:prstGeom prst="rect">
            <a:avLst/>
          </a:prstGeom>
        </p:spPr>
        <p:txBody>
          <a:bodyPr lIns="0" tIns="0" rIns="0" bIns="0" rtlCol="0" anchor="t">
            <a:spAutoFit/>
          </a:bodyPr>
          <a:lstStyle/>
          <a:p>
            <a:pPr algn="ctr">
              <a:lnSpc>
                <a:spcPts val="5277"/>
              </a:lnSpc>
            </a:pPr>
            <a:r>
              <a:rPr lang="en-US" sz="4188">
                <a:solidFill>
                  <a:srgbClr val="FFFFFF"/>
                </a:solidFill>
                <a:latin typeface="TDTD타이틀굴림"/>
              </a:rPr>
              <a:t>6 .  Dependents Distributions</a:t>
            </a:r>
          </a:p>
        </p:txBody>
      </p:sp>
      <p:sp>
        <p:nvSpPr>
          <p:cNvPr id="5" name="TextBox 5"/>
          <p:cNvSpPr txBox="1"/>
          <p:nvPr/>
        </p:nvSpPr>
        <p:spPr>
          <a:xfrm>
            <a:off x="679611" y="8801100"/>
            <a:ext cx="8627211" cy="914400"/>
          </a:xfrm>
          <a:prstGeom prst="rect">
            <a:avLst/>
          </a:prstGeom>
        </p:spPr>
        <p:txBody>
          <a:bodyPr lIns="0" tIns="0" rIns="0" bIns="0" rtlCol="0" anchor="t">
            <a:spAutoFit/>
          </a:bodyPr>
          <a:lstStyle/>
          <a:p>
            <a:pPr>
              <a:lnSpc>
                <a:spcPts val="3662"/>
              </a:lnSpc>
            </a:pPr>
            <a:r>
              <a:rPr lang="en-US" sz="3052">
                <a:solidFill>
                  <a:srgbClr val="FFFFFF"/>
                </a:solidFill>
                <a:latin typeface="Open Sauce"/>
              </a:rPr>
              <a:t>Customers without dependents are more likely to churn.</a:t>
            </a:r>
          </a:p>
        </p:txBody>
      </p:sp>
      <p:sp>
        <p:nvSpPr>
          <p:cNvPr id="6" name="TextBox 6"/>
          <p:cNvSpPr txBox="1"/>
          <p:nvPr/>
        </p:nvSpPr>
        <p:spPr>
          <a:xfrm>
            <a:off x="9850062" y="682707"/>
            <a:ext cx="7722777" cy="663412"/>
          </a:xfrm>
          <a:prstGeom prst="rect">
            <a:avLst/>
          </a:prstGeom>
        </p:spPr>
        <p:txBody>
          <a:bodyPr lIns="0" tIns="0" rIns="0" bIns="0" rtlCol="0" anchor="t">
            <a:spAutoFit/>
          </a:bodyPr>
          <a:lstStyle/>
          <a:p>
            <a:pPr algn="ctr">
              <a:lnSpc>
                <a:spcPts val="5277"/>
              </a:lnSpc>
            </a:pPr>
            <a:r>
              <a:rPr lang="en-US" sz="4188">
                <a:solidFill>
                  <a:srgbClr val="FFFFFF"/>
                </a:solidFill>
                <a:latin typeface="TDTD타이틀굴림"/>
              </a:rPr>
              <a:t>7. Online Security</a:t>
            </a:r>
          </a:p>
        </p:txBody>
      </p:sp>
      <p:sp>
        <p:nvSpPr>
          <p:cNvPr id="7" name="TextBox 7"/>
          <p:cNvSpPr txBox="1"/>
          <p:nvPr/>
        </p:nvSpPr>
        <p:spPr>
          <a:xfrm>
            <a:off x="9397845" y="8779104"/>
            <a:ext cx="8627211" cy="914400"/>
          </a:xfrm>
          <a:prstGeom prst="rect">
            <a:avLst/>
          </a:prstGeom>
        </p:spPr>
        <p:txBody>
          <a:bodyPr lIns="0" tIns="0" rIns="0" bIns="0" rtlCol="0" anchor="t">
            <a:spAutoFit/>
          </a:bodyPr>
          <a:lstStyle/>
          <a:p>
            <a:pPr>
              <a:lnSpc>
                <a:spcPts val="3662"/>
              </a:lnSpc>
            </a:pPr>
            <a:r>
              <a:rPr lang="en-US" sz="3052">
                <a:solidFill>
                  <a:srgbClr val="FFFFFF"/>
                </a:solidFill>
                <a:latin typeface="Open Sauce"/>
              </a:rPr>
              <a:t>As shown in following graph, most customers churn due to lack of online security</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65A69"/>
        </a:solidFill>
        <a:effectLst/>
      </p:bgPr>
    </p:bg>
    <p:spTree>
      <p:nvGrpSpPr>
        <p:cNvPr id="1" name=""/>
        <p:cNvGrpSpPr/>
        <p:nvPr/>
      </p:nvGrpSpPr>
      <p:grpSpPr>
        <a:xfrm>
          <a:off x="0" y="0"/>
          <a:ext cx="0" cy="0"/>
          <a:chOff x="0" y="0"/>
          <a:chExt cx="0" cy="0"/>
        </a:xfrm>
      </p:grpSpPr>
      <p:sp>
        <p:nvSpPr>
          <p:cNvPr id="2" name="Freeform 2"/>
          <p:cNvSpPr/>
          <p:nvPr/>
        </p:nvSpPr>
        <p:spPr>
          <a:xfrm>
            <a:off x="528041" y="2301660"/>
            <a:ext cx="8389923" cy="5163029"/>
          </a:xfrm>
          <a:custGeom>
            <a:avLst/>
            <a:gdLst/>
            <a:ahLst/>
            <a:cxnLst/>
            <a:rect l="l" t="t" r="r" b="b"/>
            <a:pathLst>
              <a:path w="8389923" h="5163029">
                <a:moveTo>
                  <a:pt x="0" y="0"/>
                </a:moveTo>
                <a:lnTo>
                  <a:pt x="8389922" y="0"/>
                </a:lnTo>
                <a:lnTo>
                  <a:pt x="8389922" y="5163029"/>
                </a:lnTo>
                <a:lnTo>
                  <a:pt x="0" y="5163029"/>
                </a:lnTo>
                <a:lnTo>
                  <a:pt x="0" y="0"/>
                </a:lnTo>
                <a:close/>
              </a:path>
            </a:pathLst>
          </a:custGeom>
          <a:blipFill>
            <a:blip r:embed="rId2"/>
            <a:stretch>
              <a:fillRect/>
            </a:stretch>
          </a:blipFill>
        </p:spPr>
      </p:sp>
      <p:sp>
        <p:nvSpPr>
          <p:cNvPr id="3" name="Freeform 3"/>
          <p:cNvSpPr/>
          <p:nvPr/>
        </p:nvSpPr>
        <p:spPr>
          <a:xfrm>
            <a:off x="9485314" y="2237324"/>
            <a:ext cx="8452273" cy="5291701"/>
          </a:xfrm>
          <a:custGeom>
            <a:avLst/>
            <a:gdLst/>
            <a:ahLst/>
            <a:cxnLst/>
            <a:rect l="l" t="t" r="r" b="b"/>
            <a:pathLst>
              <a:path w="8452273" h="5291701">
                <a:moveTo>
                  <a:pt x="0" y="0"/>
                </a:moveTo>
                <a:lnTo>
                  <a:pt x="8452273" y="0"/>
                </a:lnTo>
                <a:lnTo>
                  <a:pt x="8452273" y="5291701"/>
                </a:lnTo>
                <a:lnTo>
                  <a:pt x="0" y="5291701"/>
                </a:lnTo>
                <a:lnTo>
                  <a:pt x="0" y="0"/>
                </a:lnTo>
                <a:close/>
              </a:path>
            </a:pathLst>
          </a:custGeom>
          <a:blipFill>
            <a:blip r:embed="rId3"/>
            <a:stretch>
              <a:fillRect/>
            </a:stretch>
          </a:blipFill>
        </p:spPr>
      </p:sp>
      <p:sp>
        <p:nvSpPr>
          <p:cNvPr id="4" name="TextBox 4"/>
          <p:cNvSpPr txBox="1"/>
          <p:nvPr/>
        </p:nvSpPr>
        <p:spPr>
          <a:xfrm>
            <a:off x="679611" y="682707"/>
            <a:ext cx="7722777" cy="663412"/>
          </a:xfrm>
          <a:prstGeom prst="rect">
            <a:avLst/>
          </a:prstGeom>
        </p:spPr>
        <p:txBody>
          <a:bodyPr lIns="0" tIns="0" rIns="0" bIns="0" rtlCol="0" anchor="t">
            <a:spAutoFit/>
          </a:bodyPr>
          <a:lstStyle/>
          <a:p>
            <a:pPr algn="ctr">
              <a:lnSpc>
                <a:spcPts val="5277"/>
              </a:lnSpc>
            </a:pPr>
            <a:r>
              <a:rPr lang="en-US" sz="4188">
                <a:solidFill>
                  <a:srgbClr val="FFFFFF"/>
                </a:solidFill>
                <a:latin typeface="TDTD타이틀굴림"/>
              </a:rPr>
              <a:t>8 . Senior Citizen</a:t>
            </a:r>
          </a:p>
        </p:txBody>
      </p:sp>
      <p:sp>
        <p:nvSpPr>
          <p:cNvPr id="5" name="TextBox 5"/>
          <p:cNvSpPr txBox="1"/>
          <p:nvPr/>
        </p:nvSpPr>
        <p:spPr>
          <a:xfrm>
            <a:off x="679611" y="8572500"/>
            <a:ext cx="8464389" cy="1371600"/>
          </a:xfrm>
          <a:prstGeom prst="rect">
            <a:avLst/>
          </a:prstGeom>
        </p:spPr>
        <p:txBody>
          <a:bodyPr lIns="0" tIns="0" rIns="0" bIns="0" rtlCol="0" anchor="t">
            <a:spAutoFit/>
          </a:bodyPr>
          <a:lstStyle/>
          <a:p>
            <a:pPr>
              <a:lnSpc>
                <a:spcPts val="3662"/>
              </a:lnSpc>
            </a:pPr>
            <a:r>
              <a:rPr lang="en-US" sz="3052">
                <a:solidFill>
                  <a:srgbClr val="FFFFFF"/>
                </a:solidFill>
                <a:latin typeface="Open Sauce"/>
              </a:rPr>
              <a:t>Most of the senior citizens churn; the number of senior citizens are very less in over all customer base.</a:t>
            </a:r>
          </a:p>
        </p:txBody>
      </p:sp>
      <p:sp>
        <p:nvSpPr>
          <p:cNvPr id="6" name="TextBox 6"/>
          <p:cNvSpPr txBox="1"/>
          <p:nvPr/>
        </p:nvSpPr>
        <p:spPr>
          <a:xfrm>
            <a:off x="9850062" y="682707"/>
            <a:ext cx="7722777" cy="663412"/>
          </a:xfrm>
          <a:prstGeom prst="rect">
            <a:avLst/>
          </a:prstGeom>
        </p:spPr>
        <p:txBody>
          <a:bodyPr lIns="0" tIns="0" rIns="0" bIns="0" rtlCol="0" anchor="t">
            <a:spAutoFit/>
          </a:bodyPr>
          <a:lstStyle/>
          <a:p>
            <a:pPr algn="ctr">
              <a:lnSpc>
                <a:spcPts val="5277"/>
              </a:lnSpc>
            </a:pPr>
            <a:r>
              <a:rPr lang="en-US" sz="4188">
                <a:solidFill>
                  <a:srgbClr val="FFFFFF"/>
                </a:solidFill>
                <a:latin typeface="TDTD타이틀굴림"/>
              </a:rPr>
              <a:t>9. Paperless Billing</a:t>
            </a:r>
          </a:p>
        </p:txBody>
      </p:sp>
      <p:sp>
        <p:nvSpPr>
          <p:cNvPr id="7" name="TextBox 7"/>
          <p:cNvSpPr txBox="1"/>
          <p:nvPr/>
        </p:nvSpPr>
        <p:spPr>
          <a:xfrm>
            <a:off x="9397845" y="8572500"/>
            <a:ext cx="8627211" cy="914400"/>
          </a:xfrm>
          <a:prstGeom prst="rect">
            <a:avLst/>
          </a:prstGeom>
        </p:spPr>
        <p:txBody>
          <a:bodyPr lIns="0" tIns="0" rIns="0" bIns="0" rtlCol="0" anchor="t">
            <a:spAutoFit/>
          </a:bodyPr>
          <a:lstStyle/>
          <a:p>
            <a:pPr>
              <a:lnSpc>
                <a:spcPts val="3662"/>
              </a:lnSpc>
            </a:pPr>
            <a:r>
              <a:rPr lang="en-US" sz="3052">
                <a:solidFill>
                  <a:srgbClr val="FFFFFF"/>
                </a:solidFill>
                <a:latin typeface="Open Sauce"/>
              </a:rPr>
              <a:t>Customers with Paperless Billing are most likely to churn.</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65A69"/>
        </a:solidFill>
        <a:effectLst/>
      </p:bgPr>
    </p:bg>
    <p:spTree>
      <p:nvGrpSpPr>
        <p:cNvPr id="1" name=""/>
        <p:cNvGrpSpPr/>
        <p:nvPr/>
      </p:nvGrpSpPr>
      <p:grpSpPr>
        <a:xfrm>
          <a:off x="0" y="0"/>
          <a:ext cx="0" cy="0"/>
          <a:chOff x="0" y="0"/>
          <a:chExt cx="0" cy="0"/>
        </a:xfrm>
      </p:grpSpPr>
      <p:sp>
        <p:nvSpPr>
          <p:cNvPr id="2" name="Freeform 2"/>
          <p:cNvSpPr/>
          <p:nvPr/>
        </p:nvSpPr>
        <p:spPr>
          <a:xfrm>
            <a:off x="6902581" y="1346118"/>
            <a:ext cx="10683921" cy="6932677"/>
          </a:xfrm>
          <a:custGeom>
            <a:avLst/>
            <a:gdLst/>
            <a:ahLst/>
            <a:cxnLst/>
            <a:rect l="l" t="t" r="r" b="b"/>
            <a:pathLst>
              <a:path w="10683921" h="6932677">
                <a:moveTo>
                  <a:pt x="0" y="0"/>
                </a:moveTo>
                <a:lnTo>
                  <a:pt x="10683921" y="0"/>
                </a:lnTo>
                <a:lnTo>
                  <a:pt x="10683921" y="6932678"/>
                </a:lnTo>
                <a:lnTo>
                  <a:pt x="0" y="6932678"/>
                </a:lnTo>
                <a:lnTo>
                  <a:pt x="0" y="0"/>
                </a:lnTo>
                <a:close/>
              </a:path>
            </a:pathLst>
          </a:custGeom>
          <a:blipFill>
            <a:blip r:embed="rId2"/>
            <a:stretch>
              <a:fillRect/>
            </a:stretch>
          </a:blipFill>
        </p:spPr>
      </p:sp>
      <p:sp>
        <p:nvSpPr>
          <p:cNvPr id="3" name="TextBox 3"/>
          <p:cNvSpPr txBox="1"/>
          <p:nvPr/>
        </p:nvSpPr>
        <p:spPr>
          <a:xfrm>
            <a:off x="-206364" y="682707"/>
            <a:ext cx="7722777" cy="663412"/>
          </a:xfrm>
          <a:prstGeom prst="rect">
            <a:avLst/>
          </a:prstGeom>
        </p:spPr>
        <p:txBody>
          <a:bodyPr lIns="0" tIns="0" rIns="0" bIns="0" rtlCol="0" anchor="t">
            <a:spAutoFit/>
          </a:bodyPr>
          <a:lstStyle/>
          <a:p>
            <a:pPr algn="ctr">
              <a:lnSpc>
                <a:spcPts val="5277"/>
              </a:lnSpc>
            </a:pPr>
            <a:r>
              <a:rPr lang="en-US" sz="4188">
                <a:solidFill>
                  <a:srgbClr val="FFFFFF"/>
                </a:solidFill>
                <a:latin typeface="TDTD타이틀굴림"/>
              </a:rPr>
              <a:t>10 . Tech Support</a:t>
            </a:r>
          </a:p>
        </p:txBody>
      </p:sp>
      <p:sp>
        <p:nvSpPr>
          <p:cNvPr id="4" name="TextBox 4"/>
          <p:cNvSpPr txBox="1"/>
          <p:nvPr/>
        </p:nvSpPr>
        <p:spPr>
          <a:xfrm>
            <a:off x="679611" y="8544486"/>
            <a:ext cx="10022829" cy="1371600"/>
          </a:xfrm>
          <a:prstGeom prst="rect">
            <a:avLst/>
          </a:prstGeom>
        </p:spPr>
        <p:txBody>
          <a:bodyPr lIns="0" tIns="0" rIns="0" bIns="0" rtlCol="0" anchor="t">
            <a:spAutoFit/>
          </a:bodyPr>
          <a:lstStyle/>
          <a:p>
            <a:pPr>
              <a:lnSpc>
                <a:spcPts val="3662"/>
              </a:lnSpc>
            </a:pPr>
            <a:r>
              <a:rPr lang="en-US" sz="3052">
                <a:solidFill>
                  <a:srgbClr val="FFFFFF"/>
                </a:solidFill>
                <a:latin typeface="Open Sauce"/>
              </a:rPr>
              <a:t>As shown in following chart, customers with no TechSupport are most likely to migrate to another service provider.</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65A69"/>
        </a:solidFill>
        <a:effectLst/>
      </p:bgPr>
    </p:bg>
    <p:spTree>
      <p:nvGrpSpPr>
        <p:cNvPr id="1" name=""/>
        <p:cNvGrpSpPr/>
        <p:nvPr/>
      </p:nvGrpSpPr>
      <p:grpSpPr>
        <a:xfrm>
          <a:off x="0" y="0"/>
          <a:ext cx="0" cy="0"/>
          <a:chOff x="0" y="0"/>
          <a:chExt cx="0" cy="0"/>
        </a:xfrm>
      </p:grpSpPr>
      <p:sp>
        <p:nvSpPr>
          <p:cNvPr id="2" name="Freeform 2"/>
          <p:cNvSpPr/>
          <p:nvPr/>
        </p:nvSpPr>
        <p:spPr>
          <a:xfrm>
            <a:off x="679611" y="1208994"/>
            <a:ext cx="7017331" cy="4272457"/>
          </a:xfrm>
          <a:custGeom>
            <a:avLst/>
            <a:gdLst/>
            <a:ahLst/>
            <a:cxnLst/>
            <a:rect l="l" t="t" r="r" b="b"/>
            <a:pathLst>
              <a:path w="7017331" h="4272457">
                <a:moveTo>
                  <a:pt x="0" y="0"/>
                </a:moveTo>
                <a:lnTo>
                  <a:pt x="7017332" y="0"/>
                </a:lnTo>
                <a:lnTo>
                  <a:pt x="7017332" y="4272457"/>
                </a:lnTo>
                <a:lnTo>
                  <a:pt x="0" y="4272457"/>
                </a:lnTo>
                <a:lnTo>
                  <a:pt x="0" y="0"/>
                </a:lnTo>
                <a:close/>
              </a:path>
            </a:pathLst>
          </a:custGeom>
          <a:blipFill>
            <a:blip r:embed="rId2"/>
            <a:stretch>
              <a:fillRect/>
            </a:stretch>
          </a:blipFill>
        </p:spPr>
      </p:sp>
      <p:sp>
        <p:nvSpPr>
          <p:cNvPr id="3" name="Freeform 3"/>
          <p:cNvSpPr/>
          <p:nvPr/>
        </p:nvSpPr>
        <p:spPr>
          <a:xfrm>
            <a:off x="679611" y="5649020"/>
            <a:ext cx="6762767" cy="4475361"/>
          </a:xfrm>
          <a:custGeom>
            <a:avLst/>
            <a:gdLst/>
            <a:ahLst/>
            <a:cxnLst/>
            <a:rect l="l" t="t" r="r" b="b"/>
            <a:pathLst>
              <a:path w="6762767" h="4475361">
                <a:moveTo>
                  <a:pt x="0" y="0"/>
                </a:moveTo>
                <a:lnTo>
                  <a:pt x="6762768" y="0"/>
                </a:lnTo>
                <a:lnTo>
                  <a:pt x="6762768" y="4475360"/>
                </a:lnTo>
                <a:lnTo>
                  <a:pt x="0" y="4475360"/>
                </a:lnTo>
                <a:lnTo>
                  <a:pt x="0" y="0"/>
                </a:lnTo>
                <a:close/>
              </a:path>
            </a:pathLst>
          </a:custGeom>
          <a:blipFill>
            <a:blip r:embed="rId3"/>
            <a:stretch>
              <a:fillRect/>
            </a:stretch>
          </a:blipFill>
        </p:spPr>
      </p:sp>
      <p:sp>
        <p:nvSpPr>
          <p:cNvPr id="4" name="Freeform 4"/>
          <p:cNvSpPr/>
          <p:nvPr/>
        </p:nvSpPr>
        <p:spPr>
          <a:xfrm>
            <a:off x="9460542" y="1208994"/>
            <a:ext cx="7186336" cy="5757098"/>
          </a:xfrm>
          <a:custGeom>
            <a:avLst/>
            <a:gdLst/>
            <a:ahLst/>
            <a:cxnLst/>
            <a:rect l="l" t="t" r="r" b="b"/>
            <a:pathLst>
              <a:path w="7186336" h="5757098">
                <a:moveTo>
                  <a:pt x="0" y="0"/>
                </a:moveTo>
                <a:lnTo>
                  <a:pt x="7186336" y="0"/>
                </a:lnTo>
                <a:lnTo>
                  <a:pt x="7186336" y="5757098"/>
                </a:lnTo>
                <a:lnTo>
                  <a:pt x="0" y="5757098"/>
                </a:lnTo>
                <a:lnTo>
                  <a:pt x="0" y="0"/>
                </a:lnTo>
                <a:close/>
              </a:path>
            </a:pathLst>
          </a:custGeom>
          <a:blipFill>
            <a:blip r:embed="rId4"/>
            <a:stretch>
              <a:fillRect/>
            </a:stretch>
          </a:blipFill>
        </p:spPr>
      </p:sp>
      <p:sp>
        <p:nvSpPr>
          <p:cNvPr id="5" name="TextBox 5"/>
          <p:cNvSpPr txBox="1"/>
          <p:nvPr/>
        </p:nvSpPr>
        <p:spPr>
          <a:xfrm>
            <a:off x="1294872" y="215109"/>
            <a:ext cx="15352006" cy="663412"/>
          </a:xfrm>
          <a:prstGeom prst="rect">
            <a:avLst/>
          </a:prstGeom>
        </p:spPr>
        <p:txBody>
          <a:bodyPr lIns="0" tIns="0" rIns="0" bIns="0" rtlCol="0" anchor="t">
            <a:spAutoFit/>
          </a:bodyPr>
          <a:lstStyle/>
          <a:p>
            <a:pPr algn="ctr">
              <a:lnSpc>
                <a:spcPts val="5277"/>
              </a:lnSpc>
            </a:pPr>
            <a:r>
              <a:rPr lang="en-US" sz="4188">
                <a:solidFill>
                  <a:srgbClr val="FFFFFF"/>
                </a:solidFill>
                <a:latin typeface="TDTD타이틀굴림"/>
              </a:rPr>
              <a:t>11 . Distributions w.r.t. charges and tenure</a:t>
            </a:r>
          </a:p>
        </p:txBody>
      </p:sp>
      <p:sp>
        <p:nvSpPr>
          <p:cNvPr id="6" name="TextBox 6"/>
          <p:cNvSpPr txBox="1"/>
          <p:nvPr/>
        </p:nvSpPr>
        <p:spPr>
          <a:xfrm>
            <a:off x="8749381" y="7886700"/>
            <a:ext cx="9087634" cy="1371600"/>
          </a:xfrm>
          <a:prstGeom prst="rect">
            <a:avLst/>
          </a:prstGeom>
        </p:spPr>
        <p:txBody>
          <a:bodyPr lIns="0" tIns="0" rIns="0" bIns="0" rtlCol="0" anchor="t">
            <a:spAutoFit/>
          </a:bodyPr>
          <a:lstStyle/>
          <a:p>
            <a:pPr>
              <a:lnSpc>
                <a:spcPts val="3662"/>
              </a:lnSpc>
            </a:pPr>
            <a:r>
              <a:rPr lang="en-US" sz="3052">
                <a:solidFill>
                  <a:srgbClr val="FFFFFF"/>
                </a:solidFill>
                <a:latin typeface="Open Sauce"/>
              </a:rPr>
              <a:t>Customers with higher Monthly Charges are also more likely to churn.</a:t>
            </a:r>
          </a:p>
          <a:p>
            <a:pPr>
              <a:lnSpc>
                <a:spcPts val="3662"/>
              </a:lnSpc>
            </a:pPr>
            <a:r>
              <a:rPr lang="en-US" sz="3052">
                <a:solidFill>
                  <a:srgbClr val="FFFFFF"/>
                </a:solidFill>
                <a:latin typeface="Open Sauce"/>
              </a:rPr>
              <a:t>New customers are more likely to churn.</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65A69"/>
        </a:solidFill>
        <a:effectLst/>
      </p:bgPr>
    </p:bg>
    <p:spTree>
      <p:nvGrpSpPr>
        <p:cNvPr id="1" name=""/>
        <p:cNvGrpSpPr/>
        <p:nvPr/>
      </p:nvGrpSpPr>
      <p:grpSpPr>
        <a:xfrm>
          <a:off x="0" y="0"/>
          <a:ext cx="0" cy="0"/>
          <a:chOff x="0" y="0"/>
          <a:chExt cx="0" cy="0"/>
        </a:xfrm>
      </p:grpSpPr>
      <p:sp>
        <p:nvSpPr>
          <p:cNvPr id="2" name="TextBox 2"/>
          <p:cNvSpPr txBox="1"/>
          <p:nvPr/>
        </p:nvSpPr>
        <p:spPr>
          <a:xfrm>
            <a:off x="11759358" y="2266048"/>
            <a:ext cx="6184096" cy="746135"/>
          </a:xfrm>
          <a:prstGeom prst="rect">
            <a:avLst/>
          </a:prstGeom>
        </p:spPr>
        <p:txBody>
          <a:bodyPr lIns="0" tIns="0" rIns="0" bIns="0" rtlCol="0" anchor="t">
            <a:spAutoFit/>
          </a:bodyPr>
          <a:lstStyle/>
          <a:p>
            <a:pPr algn="ctr">
              <a:lnSpc>
                <a:spcPts val="6124"/>
              </a:lnSpc>
              <a:spcBef>
                <a:spcPct val="0"/>
              </a:spcBef>
            </a:pPr>
            <a:r>
              <a:rPr lang="en-US" sz="4374">
                <a:solidFill>
                  <a:srgbClr val="FFFFFF"/>
                </a:solidFill>
                <a:latin typeface="Garet Light"/>
              </a:rPr>
              <a:t>Logistic Regression</a:t>
            </a:r>
          </a:p>
        </p:txBody>
      </p:sp>
      <p:sp>
        <p:nvSpPr>
          <p:cNvPr id="3" name="TextBox 3"/>
          <p:cNvSpPr txBox="1"/>
          <p:nvPr/>
        </p:nvSpPr>
        <p:spPr>
          <a:xfrm>
            <a:off x="5473607" y="17089"/>
            <a:ext cx="8364050" cy="2241580"/>
          </a:xfrm>
          <a:prstGeom prst="rect">
            <a:avLst/>
          </a:prstGeom>
        </p:spPr>
        <p:txBody>
          <a:bodyPr lIns="0" tIns="0" rIns="0" bIns="0" rtlCol="0" anchor="t">
            <a:spAutoFit/>
          </a:bodyPr>
          <a:lstStyle/>
          <a:p>
            <a:pPr algn="ctr">
              <a:lnSpc>
                <a:spcPts val="8920"/>
              </a:lnSpc>
            </a:pPr>
            <a:r>
              <a:rPr lang="en-US" sz="7079">
                <a:solidFill>
                  <a:srgbClr val="FFFFFF"/>
                </a:solidFill>
                <a:latin typeface="TDTD타이틀굴림"/>
              </a:rPr>
              <a:t>MODEL BUILDING</a:t>
            </a:r>
          </a:p>
        </p:txBody>
      </p:sp>
      <p:grpSp>
        <p:nvGrpSpPr>
          <p:cNvPr id="4" name="Group 4"/>
          <p:cNvGrpSpPr/>
          <p:nvPr/>
        </p:nvGrpSpPr>
        <p:grpSpPr>
          <a:xfrm rot="5400000">
            <a:off x="-4008782" y="2258668"/>
            <a:ext cx="5769663" cy="5769663"/>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6" name="Group 6"/>
          <p:cNvGrpSpPr/>
          <p:nvPr/>
        </p:nvGrpSpPr>
        <p:grpSpPr>
          <a:xfrm rot="5400000">
            <a:off x="-3453022" y="2650095"/>
            <a:ext cx="4986810" cy="4986810"/>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65A69"/>
            </a:solidFill>
          </p:spPr>
        </p:sp>
      </p:grpSp>
      <p:grpSp>
        <p:nvGrpSpPr>
          <p:cNvPr id="8" name="Group 8"/>
          <p:cNvGrpSpPr/>
          <p:nvPr/>
        </p:nvGrpSpPr>
        <p:grpSpPr>
          <a:xfrm rot="-5400000">
            <a:off x="17259300" y="2258668"/>
            <a:ext cx="5769663" cy="5769663"/>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10" name="Group 10"/>
          <p:cNvGrpSpPr/>
          <p:nvPr/>
        </p:nvGrpSpPr>
        <p:grpSpPr>
          <a:xfrm rot="-5400000">
            <a:off x="17624976" y="2681979"/>
            <a:ext cx="4986810" cy="4986810"/>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65A69"/>
            </a:solidFill>
          </p:spPr>
        </p:sp>
      </p:grpSp>
      <p:sp>
        <p:nvSpPr>
          <p:cNvPr id="12" name="TextBox 12"/>
          <p:cNvSpPr txBox="1"/>
          <p:nvPr/>
        </p:nvSpPr>
        <p:spPr>
          <a:xfrm>
            <a:off x="6402382" y="4126650"/>
            <a:ext cx="6184096" cy="746135"/>
          </a:xfrm>
          <a:prstGeom prst="rect">
            <a:avLst/>
          </a:prstGeom>
        </p:spPr>
        <p:txBody>
          <a:bodyPr lIns="0" tIns="0" rIns="0" bIns="0" rtlCol="0" anchor="t">
            <a:spAutoFit/>
          </a:bodyPr>
          <a:lstStyle/>
          <a:p>
            <a:pPr algn="ctr">
              <a:lnSpc>
                <a:spcPts val="6124"/>
              </a:lnSpc>
              <a:spcBef>
                <a:spcPct val="0"/>
              </a:spcBef>
            </a:pPr>
            <a:r>
              <a:rPr lang="en-US" sz="4374">
                <a:solidFill>
                  <a:srgbClr val="FFFFFF"/>
                </a:solidFill>
                <a:latin typeface="Garet Light"/>
              </a:rPr>
              <a:t>Decision Tree</a:t>
            </a:r>
          </a:p>
        </p:txBody>
      </p:sp>
      <p:sp>
        <p:nvSpPr>
          <p:cNvPr id="13" name="TextBox 13"/>
          <p:cNvSpPr txBox="1"/>
          <p:nvPr/>
        </p:nvSpPr>
        <p:spPr>
          <a:xfrm>
            <a:off x="1028700" y="2266048"/>
            <a:ext cx="6184096" cy="746135"/>
          </a:xfrm>
          <a:prstGeom prst="rect">
            <a:avLst/>
          </a:prstGeom>
        </p:spPr>
        <p:txBody>
          <a:bodyPr lIns="0" tIns="0" rIns="0" bIns="0" rtlCol="0" anchor="t">
            <a:spAutoFit/>
          </a:bodyPr>
          <a:lstStyle/>
          <a:p>
            <a:pPr algn="ctr">
              <a:lnSpc>
                <a:spcPts val="6124"/>
              </a:lnSpc>
              <a:spcBef>
                <a:spcPct val="0"/>
              </a:spcBef>
            </a:pPr>
            <a:r>
              <a:rPr lang="en-US" sz="4374">
                <a:solidFill>
                  <a:srgbClr val="FFFFFF"/>
                </a:solidFill>
                <a:latin typeface="Garet Light"/>
              </a:rPr>
              <a:t>Random Forest</a:t>
            </a:r>
          </a:p>
        </p:txBody>
      </p:sp>
      <p:sp>
        <p:nvSpPr>
          <p:cNvPr id="14" name="TextBox 14"/>
          <p:cNvSpPr txBox="1"/>
          <p:nvPr/>
        </p:nvSpPr>
        <p:spPr>
          <a:xfrm>
            <a:off x="1944599" y="3367432"/>
            <a:ext cx="4796434" cy="5591175"/>
          </a:xfrm>
          <a:prstGeom prst="rect">
            <a:avLst/>
          </a:prstGeom>
        </p:spPr>
        <p:txBody>
          <a:bodyPr lIns="0" tIns="0" rIns="0" bIns="0" rtlCol="0" anchor="t">
            <a:spAutoFit/>
          </a:bodyPr>
          <a:lstStyle/>
          <a:p>
            <a:pPr>
              <a:lnSpc>
                <a:spcPts val="3182"/>
              </a:lnSpc>
            </a:pPr>
            <a:r>
              <a:rPr lang="en-US" sz="2652">
                <a:solidFill>
                  <a:srgbClr val="FFFFFF"/>
                </a:solidFill>
                <a:latin typeface="Open Sauce Italics"/>
              </a:rPr>
              <a:t>Random Forest is favored in telecom for churn prediction due to its robustness and accuracy. By aggregating predictions from diverse decision trees, it handles overfitting and captures complex customer attribute interactions, aiding in effective churn prediction and resource allocation, thereby enhancing customer satisfaction and reducing churn rates.</a:t>
            </a:r>
          </a:p>
        </p:txBody>
      </p:sp>
      <p:sp>
        <p:nvSpPr>
          <p:cNvPr id="15" name="TextBox 15"/>
          <p:cNvSpPr txBox="1"/>
          <p:nvPr/>
        </p:nvSpPr>
        <p:spPr>
          <a:xfrm>
            <a:off x="7226871" y="5246130"/>
            <a:ext cx="4857523" cy="4791075"/>
          </a:xfrm>
          <a:prstGeom prst="rect">
            <a:avLst/>
          </a:prstGeom>
        </p:spPr>
        <p:txBody>
          <a:bodyPr lIns="0" tIns="0" rIns="0" bIns="0" rtlCol="0" anchor="t">
            <a:spAutoFit/>
          </a:bodyPr>
          <a:lstStyle/>
          <a:p>
            <a:pPr>
              <a:lnSpc>
                <a:spcPts val="3182"/>
              </a:lnSpc>
            </a:pPr>
            <a:r>
              <a:rPr lang="en-US" sz="2652">
                <a:solidFill>
                  <a:srgbClr val="FFFFFF"/>
                </a:solidFill>
                <a:latin typeface="Open Sauce Italics"/>
              </a:rPr>
              <a:t>Decision tree algorithms are preferred in telecom for churn prediction due to their simplicity and interpretability. They analyze customer data to segment customers based on churn probabilities, enabling proactive retention strategies and optimization of products/services to enhance customer retention and profitability.</a:t>
            </a:r>
          </a:p>
        </p:txBody>
      </p:sp>
      <p:sp>
        <p:nvSpPr>
          <p:cNvPr id="16" name="TextBox 16"/>
          <p:cNvSpPr txBox="1"/>
          <p:nvPr/>
        </p:nvSpPr>
        <p:spPr>
          <a:xfrm>
            <a:off x="12586478" y="3367432"/>
            <a:ext cx="4857523" cy="5991225"/>
          </a:xfrm>
          <a:prstGeom prst="rect">
            <a:avLst/>
          </a:prstGeom>
        </p:spPr>
        <p:txBody>
          <a:bodyPr lIns="0" tIns="0" rIns="0" bIns="0" rtlCol="0" anchor="t">
            <a:spAutoFit/>
          </a:bodyPr>
          <a:lstStyle/>
          <a:p>
            <a:pPr>
              <a:lnSpc>
                <a:spcPts val="3182"/>
              </a:lnSpc>
            </a:pPr>
            <a:r>
              <a:rPr lang="en-US" sz="2652">
                <a:solidFill>
                  <a:srgbClr val="FFFFFF"/>
                </a:solidFill>
                <a:latin typeface="Open Sauce Italics"/>
              </a:rPr>
              <a:t>In the telecommunications industry, logistic regression is commonly used for customer churn prediction due to its simplicity and interpretability. By analyzing customer data such as call patterns and service usage, logistic regression models can estimate the likelihood of churn, enabling telecom companies to implement targeted retention strategies and optimize customer satisfaction.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65A69"/>
        </a:solidFill>
        <a:effectLst/>
      </p:bgPr>
    </p:bg>
    <p:spTree>
      <p:nvGrpSpPr>
        <p:cNvPr id="1" name=""/>
        <p:cNvGrpSpPr/>
        <p:nvPr/>
      </p:nvGrpSpPr>
      <p:grpSpPr>
        <a:xfrm>
          <a:off x="0" y="0"/>
          <a:ext cx="0" cy="0"/>
          <a:chOff x="0" y="0"/>
          <a:chExt cx="0" cy="0"/>
        </a:xfrm>
      </p:grpSpPr>
      <p:sp>
        <p:nvSpPr>
          <p:cNvPr id="2" name="Freeform 2"/>
          <p:cNvSpPr/>
          <p:nvPr/>
        </p:nvSpPr>
        <p:spPr>
          <a:xfrm>
            <a:off x="12229037" y="2299660"/>
            <a:ext cx="5758152" cy="4445345"/>
          </a:xfrm>
          <a:custGeom>
            <a:avLst/>
            <a:gdLst/>
            <a:ahLst/>
            <a:cxnLst/>
            <a:rect l="l" t="t" r="r" b="b"/>
            <a:pathLst>
              <a:path w="5758152" h="4445345">
                <a:moveTo>
                  <a:pt x="0" y="0"/>
                </a:moveTo>
                <a:lnTo>
                  <a:pt x="5758151" y="0"/>
                </a:lnTo>
                <a:lnTo>
                  <a:pt x="5758151" y="4445345"/>
                </a:lnTo>
                <a:lnTo>
                  <a:pt x="0" y="4445345"/>
                </a:lnTo>
                <a:lnTo>
                  <a:pt x="0" y="0"/>
                </a:lnTo>
                <a:close/>
              </a:path>
            </a:pathLst>
          </a:custGeom>
          <a:blipFill>
            <a:blip r:embed="rId2"/>
            <a:stretch>
              <a:fillRect/>
            </a:stretch>
          </a:blipFill>
        </p:spPr>
      </p:sp>
      <p:sp>
        <p:nvSpPr>
          <p:cNvPr id="3" name="Freeform 3"/>
          <p:cNvSpPr/>
          <p:nvPr/>
        </p:nvSpPr>
        <p:spPr>
          <a:xfrm>
            <a:off x="240746" y="3586658"/>
            <a:ext cx="11640070" cy="6020195"/>
          </a:xfrm>
          <a:custGeom>
            <a:avLst/>
            <a:gdLst/>
            <a:ahLst/>
            <a:cxnLst/>
            <a:rect l="l" t="t" r="r" b="b"/>
            <a:pathLst>
              <a:path w="11640070" h="6020195">
                <a:moveTo>
                  <a:pt x="0" y="0"/>
                </a:moveTo>
                <a:lnTo>
                  <a:pt x="11640070" y="0"/>
                </a:lnTo>
                <a:lnTo>
                  <a:pt x="11640070" y="6020195"/>
                </a:lnTo>
                <a:lnTo>
                  <a:pt x="0" y="6020195"/>
                </a:lnTo>
                <a:lnTo>
                  <a:pt x="0" y="0"/>
                </a:lnTo>
                <a:close/>
              </a:path>
            </a:pathLst>
          </a:custGeom>
          <a:blipFill>
            <a:blip r:embed="rId3"/>
            <a:stretch>
              <a:fillRect/>
            </a:stretch>
          </a:blipFill>
        </p:spPr>
      </p:sp>
      <p:sp>
        <p:nvSpPr>
          <p:cNvPr id="4" name="TextBox 4"/>
          <p:cNvSpPr txBox="1"/>
          <p:nvPr/>
        </p:nvSpPr>
        <p:spPr>
          <a:xfrm>
            <a:off x="2409011" y="297752"/>
            <a:ext cx="13660479" cy="936607"/>
          </a:xfrm>
          <a:prstGeom prst="rect">
            <a:avLst/>
          </a:prstGeom>
        </p:spPr>
        <p:txBody>
          <a:bodyPr lIns="0" tIns="0" rIns="0" bIns="0" rtlCol="0" anchor="t">
            <a:spAutoFit/>
          </a:bodyPr>
          <a:lstStyle/>
          <a:p>
            <a:pPr>
              <a:lnSpc>
                <a:spcPts val="7352"/>
              </a:lnSpc>
            </a:pPr>
            <a:r>
              <a:rPr lang="en-US" sz="5835">
                <a:solidFill>
                  <a:srgbClr val="FFFFFF"/>
                </a:solidFill>
                <a:latin typeface="TDTD타이틀굴림"/>
              </a:rPr>
              <a:t>Model evaluations and predictions</a:t>
            </a:r>
          </a:p>
        </p:txBody>
      </p:sp>
      <p:sp>
        <p:nvSpPr>
          <p:cNvPr id="5" name="TextBox 5"/>
          <p:cNvSpPr txBox="1"/>
          <p:nvPr/>
        </p:nvSpPr>
        <p:spPr>
          <a:xfrm>
            <a:off x="462240" y="1642435"/>
            <a:ext cx="5814448" cy="657225"/>
          </a:xfrm>
          <a:prstGeom prst="rect">
            <a:avLst/>
          </a:prstGeom>
        </p:spPr>
        <p:txBody>
          <a:bodyPr lIns="0" tIns="0" rIns="0" bIns="0" rtlCol="0" anchor="t">
            <a:spAutoFit/>
          </a:bodyPr>
          <a:lstStyle/>
          <a:p>
            <a:pPr algn="ctr">
              <a:lnSpc>
                <a:spcPts val="5222"/>
              </a:lnSpc>
            </a:pPr>
            <a:r>
              <a:rPr lang="en-US" sz="4352">
                <a:solidFill>
                  <a:srgbClr val="FFFFFF"/>
                </a:solidFill>
                <a:latin typeface="Open Sauce"/>
              </a:rPr>
              <a:t>Logistic Regression</a:t>
            </a:r>
          </a:p>
        </p:txBody>
      </p:sp>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65A69"/>
        </a:solidFill>
        <a:effectLst/>
      </p:bgPr>
    </p:bg>
    <p:spTree>
      <p:nvGrpSpPr>
        <p:cNvPr id="1" name=""/>
        <p:cNvGrpSpPr/>
        <p:nvPr/>
      </p:nvGrpSpPr>
      <p:grpSpPr>
        <a:xfrm>
          <a:off x="0" y="0"/>
          <a:ext cx="0" cy="0"/>
          <a:chOff x="0" y="0"/>
          <a:chExt cx="0" cy="0"/>
        </a:xfrm>
      </p:grpSpPr>
      <p:sp>
        <p:nvSpPr>
          <p:cNvPr id="2" name="Freeform 2"/>
          <p:cNvSpPr/>
          <p:nvPr/>
        </p:nvSpPr>
        <p:spPr>
          <a:xfrm>
            <a:off x="462240" y="3269613"/>
            <a:ext cx="11379519" cy="5851903"/>
          </a:xfrm>
          <a:custGeom>
            <a:avLst/>
            <a:gdLst/>
            <a:ahLst/>
            <a:cxnLst/>
            <a:rect l="l" t="t" r="r" b="b"/>
            <a:pathLst>
              <a:path w="11379519" h="5851903">
                <a:moveTo>
                  <a:pt x="0" y="0"/>
                </a:moveTo>
                <a:lnTo>
                  <a:pt x="11379520" y="0"/>
                </a:lnTo>
                <a:lnTo>
                  <a:pt x="11379520" y="5851903"/>
                </a:lnTo>
                <a:lnTo>
                  <a:pt x="0" y="5851903"/>
                </a:lnTo>
                <a:lnTo>
                  <a:pt x="0" y="0"/>
                </a:lnTo>
                <a:close/>
              </a:path>
            </a:pathLst>
          </a:custGeom>
          <a:blipFill>
            <a:blip r:embed="rId2"/>
            <a:stretch>
              <a:fillRect/>
            </a:stretch>
          </a:blipFill>
        </p:spPr>
      </p:sp>
      <p:sp>
        <p:nvSpPr>
          <p:cNvPr id="3" name="Freeform 3"/>
          <p:cNvSpPr/>
          <p:nvPr/>
        </p:nvSpPr>
        <p:spPr>
          <a:xfrm>
            <a:off x="12210916" y="1973005"/>
            <a:ext cx="5622787" cy="4222560"/>
          </a:xfrm>
          <a:custGeom>
            <a:avLst/>
            <a:gdLst/>
            <a:ahLst/>
            <a:cxnLst/>
            <a:rect l="l" t="t" r="r" b="b"/>
            <a:pathLst>
              <a:path w="5622787" h="4222560">
                <a:moveTo>
                  <a:pt x="0" y="0"/>
                </a:moveTo>
                <a:lnTo>
                  <a:pt x="5622786" y="0"/>
                </a:lnTo>
                <a:lnTo>
                  <a:pt x="5622786" y="4222559"/>
                </a:lnTo>
                <a:lnTo>
                  <a:pt x="0" y="4222559"/>
                </a:lnTo>
                <a:lnTo>
                  <a:pt x="0" y="0"/>
                </a:lnTo>
                <a:close/>
              </a:path>
            </a:pathLst>
          </a:custGeom>
          <a:blipFill>
            <a:blip r:embed="rId3"/>
            <a:stretch>
              <a:fillRect/>
            </a:stretch>
          </a:blipFill>
        </p:spPr>
      </p:sp>
      <p:sp>
        <p:nvSpPr>
          <p:cNvPr id="4" name="TextBox 4"/>
          <p:cNvSpPr txBox="1"/>
          <p:nvPr/>
        </p:nvSpPr>
        <p:spPr>
          <a:xfrm>
            <a:off x="2409011" y="297752"/>
            <a:ext cx="13660479" cy="936607"/>
          </a:xfrm>
          <a:prstGeom prst="rect">
            <a:avLst/>
          </a:prstGeom>
        </p:spPr>
        <p:txBody>
          <a:bodyPr lIns="0" tIns="0" rIns="0" bIns="0" rtlCol="0" anchor="t">
            <a:spAutoFit/>
          </a:bodyPr>
          <a:lstStyle/>
          <a:p>
            <a:pPr>
              <a:lnSpc>
                <a:spcPts val="7352"/>
              </a:lnSpc>
            </a:pPr>
            <a:r>
              <a:rPr lang="en-US" sz="5835">
                <a:solidFill>
                  <a:srgbClr val="FFFFFF"/>
                </a:solidFill>
                <a:latin typeface="TDTD타이틀굴림"/>
              </a:rPr>
              <a:t>Model evaluations and predictions</a:t>
            </a:r>
          </a:p>
        </p:txBody>
      </p:sp>
      <p:sp>
        <p:nvSpPr>
          <p:cNvPr id="5" name="TextBox 5"/>
          <p:cNvSpPr txBox="1"/>
          <p:nvPr/>
        </p:nvSpPr>
        <p:spPr>
          <a:xfrm>
            <a:off x="462240" y="1642435"/>
            <a:ext cx="5814448" cy="657225"/>
          </a:xfrm>
          <a:prstGeom prst="rect">
            <a:avLst/>
          </a:prstGeom>
        </p:spPr>
        <p:txBody>
          <a:bodyPr lIns="0" tIns="0" rIns="0" bIns="0" rtlCol="0" anchor="t">
            <a:spAutoFit/>
          </a:bodyPr>
          <a:lstStyle/>
          <a:p>
            <a:pPr algn="ctr">
              <a:lnSpc>
                <a:spcPts val="5222"/>
              </a:lnSpc>
            </a:pPr>
            <a:r>
              <a:rPr lang="en-US" sz="4352">
                <a:solidFill>
                  <a:srgbClr val="FFFFFF"/>
                </a:solidFill>
                <a:latin typeface="Open Sauce"/>
              </a:rPr>
              <a:t>Random Forest</a:t>
            </a:r>
          </a:p>
        </p:txBody>
      </p:sp>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65A69"/>
        </a:solidFill>
        <a:effectLst/>
      </p:bgPr>
    </p:bg>
    <p:spTree>
      <p:nvGrpSpPr>
        <p:cNvPr id="1" name=""/>
        <p:cNvGrpSpPr/>
        <p:nvPr/>
      </p:nvGrpSpPr>
      <p:grpSpPr>
        <a:xfrm>
          <a:off x="0" y="0"/>
          <a:ext cx="0" cy="0"/>
          <a:chOff x="0" y="0"/>
          <a:chExt cx="0" cy="0"/>
        </a:xfrm>
      </p:grpSpPr>
      <p:sp>
        <p:nvSpPr>
          <p:cNvPr id="2" name="Freeform 2"/>
          <p:cNvSpPr/>
          <p:nvPr/>
        </p:nvSpPr>
        <p:spPr>
          <a:xfrm>
            <a:off x="12396089" y="1767597"/>
            <a:ext cx="5616526" cy="4427967"/>
          </a:xfrm>
          <a:custGeom>
            <a:avLst/>
            <a:gdLst/>
            <a:ahLst/>
            <a:cxnLst/>
            <a:rect l="l" t="t" r="r" b="b"/>
            <a:pathLst>
              <a:path w="5616526" h="4427967">
                <a:moveTo>
                  <a:pt x="0" y="0"/>
                </a:moveTo>
                <a:lnTo>
                  <a:pt x="5616527" y="0"/>
                </a:lnTo>
                <a:lnTo>
                  <a:pt x="5616527" y="4427967"/>
                </a:lnTo>
                <a:lnTo>
                  <a:pt x="0" y="4427967"/>
                </a:lnTo>
                <a:lnTo>
                  <a:pt x="0" y="0"/>
                </a:lnTo>
                <a:close/>
              </a:path>
            </a:pathLst>
          </a:custGeom>
          <a:blipFill>
            <a:blip r:embed="rId2"/>
            <a:stretch>
              <a:fillRect/>
            </a:stretch>
          </a:blipFill>
        </p:spPr>
      </p:sp>
      <p:sp>
        <p:nvSpPr>
          <p:cNvPr id="3" name="Freeform 3"/>
          <p:cNvSpPr/>
          <p:nvPr/>
        </p:nvSpPr>
        <p:spPr>
          <a:xfrm>
            <a:off x="469824" y="3185444"/>
            <a:ext cx="11613729" cy="6020240"/>
          </a:xfrm>
          <a:custGeom>
            <a:avLst/>
            <a:gdLst/>
            <a:ahLst/>
            <a:cxnLst/>
            <a:rect l="l" t="t" r="r" b="b"/>
            <a:pathLst>
              <a:path w="11613729" h="6020240">
                <a:moveTo>
                  <a:pt x="0" y="0"/>
                </a:moveTo>
                <a:lnTo>
                  <a:pt x="11613729" y="0"/>
                </a:lnTo>
                <a:lnTo>
                  <a:pt x="11613729" y="6020240"/>
                </a:lnTo>
                <a:lnTo>
                  <a:pt x="0" y="6020240"/>
                </a:lnTo>
                <a:lnTo>
                  <a:pt x="0" y="0"/>
                </a:lnTo>
                <a:close/>
              </a:path>
            </a:pathLst>
          </a:custGeom>
          <a:blipFill>
            <a:blip r:embed="rId3"/>
            <a:stretch>
              <a:fillRect/>
            </a:stretch>
          </a:blipFill>
        </p:spPr>
      </p:sp>
      <p:sp>
        <p:nvSpPr>
          <p:cNvPr id="4" name="TextBox 4"/>
          <p:cNvSpPr txBox="1"/>
          <p:nvPr/>
        </p:nvSpPr>
        <p:spPr>
          <a:xfrm>
            <a:off x="2409011" y="297752"/>
            <a:ext cx="13660479" cy="936607"/>
          </a:xfrm>
          <a:prstGeom prst="rect">
            <a:avLst/>
          </a:prstGeom>
        </p:spPr>
        <p:txBody>
          <a:bodyPr lIns="0" tIns="0" rIns="0" bIns="0" rtlCol="0" anchor="t">
            <a:spAutoFit/>
          </a:bodyPr>
          <a:lstStyle/>
          <a:p>
            <a:pPr>
              <a:lnSpc>
                <a:spcPts val="7352"/>
              </a:lnSpc>
            </a:pPr>
            <a:r>
              <a:rPr lang="en-US" sz="5835">
                <a:solidFill>
                  <a:srgbClr val="FFFFFF"/>
                </a:solidFill>
                <a:latin typeface="TDTD타이틀굴림"/>
              </a:rPr>
              <a:t>Model evaluations and predictions</a:t>
            </a:r>
          </a:p>
        </p:txBody>
      </p:sp>
      <p:sp>
        <p:nvSpPr>
          <p:cNvPr id="5" name="TextBox 5"/>
          <p:cNvSpPr txBox="1"/>
          <p:nvPr/>
        </p:nvSpPr>
        <p:spPr>
          <a:xfrm>
            <a:off x="462240" y="1767597"/>
            <a:ext cx="5814448" cy="657225"/>
          </a:xfrm>
          <a:prstGeom prst="rect">
            <a:avLst/>
          </a:prstGeom>
        </p:spPr>
        <p:txBody>
          <a:bodyPr lIns="0" tIns="0" rIns="0" bIns="0" rtlCol="0" anchor="t">
            <a:spAutoFit/>
          </a:bodyPr>
          <a:lstStyle/>
          <a:p>
            <a:pPr algn="ctr">
              <a:lnSpc>
                <a:spcPts val="5222"/>
              </a:lnSpc>
            </a:pPr>
            <a:r>
              <a:rPr lang="en-US" sz="4352">
                <a:solidFill>
                  <a:srgbClr val="FFFFFF"/>
                </a:solidFill>
                <a:latin typeface="Open Sauce"/>
              </a:rPr>
              <a:t>Decision Tree</a:t>
            </a:r>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65A69"/>
        </a:solidFill>
        <a:effectLst/>
      </p:bgPr>
    </p:bg>
    <p:spTree>
      <p:nvGrpSpPr>
        <p:cNvPr id="1" name=""/>
        <p:cNvGrpSpPr/>
        <p:nvPr/>
      </p:nvGrpSpPr>
      <p:grpSpPr>
        <a:xfrm>
          <a:off x="0" y="0"/>
          <a:ext cx="0" cy="0"/>
          <a:chOff x="0" y="0"/>
          <a:chExt cx="0" cy="0"/>
        </a:xfrm>
      </p:grpSpPr>
      <p:grpSp>
        <p:nvGrpSpPr>
          <p:cNvPr id="2" name="Group 2"/>
          <p:cNvGrpSpPr/>
          <p:nvPr/>
        </p:nvGrpSpPr>
        <p:grpSpPr>
          <a:xfrm>
            <a:off x="12969667" y="8556773"/>
            <a:ext cx="1477274" cy="244321"/>
            <a:chOff x="0" y="0"/>
            <a:chExt cx="921477" cy="152400"/>
          </a:xfrm>
        </p:grpSpPr>
        <p:sp>
          <p:nvSpPr>
            <p:cNvPr id="3" name="Freeform 3"/>
            <p:cNvSpPr/>
            <p:nvPr/>
          </p:nvSpPr>
          <p:spPr>
            <a:xfrm>
              <a:off x="0" y="0"/>
              <a:ext cx="921477" cy="152400"/>
            </a:xfrm>
            <a:custGeom>
              <a:avLst/>
              <a:gdLst/>
              <a:ahLst/>
              <a:cxnLst/>
              <a:rect l="l" t="t" r="r" b="b"/>
              <a:pathLst>
                <a:path w="921477" h="152400">
                  <a:moveTo>
                    <a:pt x="0" y="0"/>
                  </a:moveTo>
                  <a:lnTo>
                    <a:pt x="921477" y="0"/>
                  </a:lnTo>
                  <a:lnTo>
                    <a:pt x="921477" y="152400"/>
                  </a:lnTo>
                  <a:lnTo>
                    <a:pt x="0" y="152400"/>
                  </a:lnTo>
                  <a:close/>
                </a:path>
              </a:pathLst>
            </a:custGeom>
            <a:solidFill>
              <a:srgbClr val="365A69"/>
            </a:solidFill>
          </p:spPr>
        </p:sp>
      </p:grpSp>
      <p:sp>
        <p:nvSpPr>
          <p:cNvPr id="4" name="Freeform 4"/>
          <p:cNvSpPr/>
          <p:nvPr/>
        </p:nvSpPr>
        <p:spPr>
          <a:xfrm>
            <a:off x="3955993" y="1729301"/>
            <a:ext cx="10376015" cy="3629556"/>
          </a:xfrm>
          <a:custGeom>
            <a:avLst/>
            <a:gdLst/>
            <a:ahLst/>
            <a:cxnLst/>
            <a:rect l="l" t="t" r="r" b="b"/>
            <a:pathLst>
              <a:path w="10376015" h="3629556">
                <a:moveTo>
                  <a:pt x="0" y="0"/>
                </a:moveTo>
                <a:lnTo>
                  <a:pt x="10376014" y="0"/>
                </a:lnTo>
                <a:lnTo>
                  <a:pt x="10376014" y="3629556"/>
                </a:lnTo>
                <a:lnTo>
                  <a:pt x="0" y="3629556"/>
                </a:lnTo>
                <a:lnTo>
                  <a:pt x="0" y="0"/>
                </a:lnTo>
                <a:close/>
              </a:path>
            </a:pathLst>
          </a:custGeom>
          <a:blipFill>
            <a:blip r:embed="rId2"/>
            <a:stretch>
              <a:fillRect t="-5826" b="-5826"/>
            </a:stretch>
          </a:blipFill>
        </p:spPr>
      </p:sp>
      <p:sp>
        <p:nvSpPr>
          <p:cNvPr id="5" name="TextBox 5"/>
          <p:cNvSpPr txBox="1"/>
          <p:nvPr/>
        </p:nvSpPr>
        <p:spPr>
          <a:xfrm>
            <a:off x="246526" y="5567976"/>
            <a:ext cx="17794947" cy="4596540"/>
          </a:xfrm>
          <a:prstGeom prst="rect">
            <a:avLst/>
          </a:prstGeom>
        </p:spPr>
        <p:txBody>
          <a:bodyPr lIns="0" tIns="0" rIns="0" bIns="0" rtlCol="0" anchor="t">
            <a:spAutoFit/>
          </a:bodyPr>
          <a:lstStyle/>
          <a:p>
            <a:pPr marL="520071" lvl="1" indent="-260035">
              <a:lnSpc>
                <a:spcPts val="3372"/>
              </a:lnSpc>
              <a:buFont typeface="Arial"/>
              <a:buChar char="•"/>
            </a:pPr>
            <a:r>
              <a:rPr lang="en-US" sz="2408">
                <a:solidFill>
                  <a:srgbClr val="FFFFFF"/>
                </a:solidFill>
                <a:latin typeface="Garet Light"/>
              </a:rPr>
              <a:t>Customer churn, a prevalent issue in the telecom industry, occurs when customers discontinue using a company's services. With annual churn rates typically ranging from 15-25 percent, the industry faces intense competition among numerous service providers.</a:t>
            </a:r>
          </a:p>
          <a:p>
            <a:pPr marL="520071" lvl="1" indent="-260035">
              <a:lnSpc>
                <a:spcPts val="3372"/>
              </a:lnSpc>
              <a:buFont typeface="Arial"/>
              <a:buChar char="•"/>
            </a:pPr>
            <a:r>
              <a:rPr lang="en-US" sz="2408">
                <a:solidFill>
                  <a:srgbClr val="FFFFFF"/>
                </a:solidFill>
                <a:latin typeface="Garet Light"/>
              </a:rPr>
              <a:t>Due to the large customer base and associated costs, personalized retention efforts for each customer are impractical. However, identifying at-risk customers in advance allows for targeted retention strategies, optimizing resources and enhancing customer loyalty. Telecom companies aim not only to retain existing customers but also to expand their market share by attracting new ones.</a:t>
            </a:r>
          </a:p>
          <a:p>
            <a:pPr marL="520071" lvl="1" indent="-260035">
              <a:lnSpc>
                <a:spcPts val="3372"/>
              </a:lnSpc>
              <a:buFont typeface="Arial"/>
              <a:buChar char="•"/>
            </a:pPr>
            <a:r>
              <a:rPr lang="en-US" sz="2408">
                <a:solidFill>
                  <a:srgbClr val="FFFFFF"/>
                </a:solidFill>
                <a:latin typeface="Garet Light"/>
              </a:rPr>
              <a:t>Recognizing the economic benefits of customer retention over acquisition, telecom companies actively seek to detect potential churn indicators proactively. This requires a comprehensive understanding of customer behavior across various touchpoints. By addressing churn early, companies can protect their market position and drive growth and profitability.</a:t>
            </a:r>
          </a:p>
        </p:txBody>
      </p:sp>
      <p:sp>
        <p:nvSpPr>
          <p:cNvPr id="6" name="TextBox 6"/>
          <p:cNvSpPr txBox="1"/>
          <p:nvPr/>
        </p:nvSpPr>
        <p:spPr>
          <a:xfrm>
            <a:off x="2209587" y="399517"/>
            <a:ext cx="13868825" cy="1072609"/>
          </a:xfrm>
          <a:prstGeom prst="rect">
            <a:avLst/>
          </a:prstGeom>
        </p:spPr>
        <p:txBody>
          <a:bodyPr lIns="0" tIns="0" rIns="0" bIns="0" rtlCol="0" anchor="t">
            <a:spAutoFit/>
          </a:bodyPr>
          <a:lstStyle/>
          <a:p>
            <a:pPr algn="ctr">
              <a:lnSpc>
                <a:spcPts val="8489"/>
              </a:lnSpc>
            </a:pPr>
            <a:r>
              <a:rPr lang="en-US" sz="6737">
                <a:solidFill>
                  <a:srgbClr val="FFFFFF"/>
                </a:solidFill>
                <a:latin typeface="TDTD타이틀굴림"/>
              </a:rPr>
              <a:t>What is Customer Churn?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65A69"/>
        </a:solidFill>
        <a:effectLst/>
      </p:bgPr>
    </p:bg>
    <p:spTree>
      <p:nvGrpSpPr>
        <p:cNvPr id="1" name=""/>
        <p:cNvGrpSpPr/>
        <p:nvPr/>
      </p:nvGrpSpPr>
      <p:grpSpPr>
        <a:xfrm>
          <a:off x="0" y="0"/>
          <a:ext cx="0" cy="0"/>
          <a:chOff x="0" y="0"/>
          <a:chExt cx="0" cy="0"/>
        </a:xfrm>
      </p:grpSpPr>
      <p:sp>
        <p:nvSpPr>
          <p:cNvPr id="2" name="Freeform 2"/>
          <p:cNvSpPr/>
          <p:nvPr/>
        </p:nvSpPr>
        <p:spPr>
          <a:xfrm>
            <a:off x="2639182" y="2443351"/>
            <a:ext cx="12716399" cy="3024136"/>
          </a:xfrm>
          <a:custGeom>
            <a:avLst/>
            <a:gdLst/>
            <a:ahLst/>
            <a:cxnLst/>
            <a:rect l="l" t="t" r="r" b="b"/>
            <a:pathLst>
              <a:path w="12716399" h="3024136">
                <a:moveTo>
                  <a:pt x="0" y="0"/>
                </a:moveTo>
                <a:lnTo>
                  <a:pt x="12716399" y="0"/>
                </a:lnTo>
                <a:lnTo>
                  <a:pt x="12716399" y="3024136"/>
                </a:lnTo>
                <a:lnTo>
                  <a:pt x="0" y="3024136"/>
                </a:lnTo>
                <a:lnTo>
                  <a:pt x="0" y="0"/>
                </a:lnTo>
                <a:close/>
              </a:path>
            </a:pathLst>
          </a:custGeom>
          <a:blipFill>
            <a:blip r:embed="rId2"/>
            <a:stretch>
              <a:fillRect/>
            </a:stretch>
          </a:blipFill>
        </p:spPr>
      </p:sp>
      <p:sp>
        <p:nvSpPr>
          <p:cNvPr id="3" name="TextBox 3"/>
          <p:cNvSpPr txBox="1"/>
          <p:nvPr/>
        </p:nvSpPr>
        <p:spPr>
          <a:xfrm>
            <a:off x="2313761" y="536584"/>
            <a:ext cx="13660479" cy="936607"/>
          </a:xfrm>
          <a:prstGeom prst="rect">
            <a:avLst/>
          </a:prstGeom>
        </p:spPr>
        <p:txBody>
          <a:bodyPr lIns="0" tIns="0" rIns="0" bIns="0" rtlCol="0" anchor="t">
            <a:spAutoFit/>
          </a:bodyPr>
          <a:lstStyle/>
          <a:p>
            <a:pPr>
              <a:lnSpc>
                <a:spcPts val="7352"/>
              </a:lnSpc>
            </a:pPr>
            <a:r>
              <a:rPr lang="en-US" sz="5835">
                <a:solidFill>
                  <a:srgbClr val="FFFFFF"/>
                </a:solidFill>
                <a:latin typeface="TDTD타이틀굴림"/>
              </a:rPr>
              <a:t>Model evaluations and predictions</a:t>
            </a:r>
          </a:p>
        </p:txBody>
      </p:sp>
      <p:sp>
        <p:nvSpPr>
          <p:cNvPr id="4" name="TextBox 4"/>
          <p:cNvSpPr txBox="1"/>
          <p:nvPr/>
        </p:nvSpPr>
        <p:spPr>
          <a:xfrm>
            <a:off x="2639182" y="7425810"/>
            <a:ext cx="13468138" cy="1553219"/>
          </a:xfrm>
          <a:prstGeom prst="rect">
            <a:avLst/>
          </a:prstGeom>
        </p:spPr>
        <p:txBody>
          <a:bodyPr lIns="0" tIns="0" rIns="0" bIns="0" rtlCol="0" anchor="t">
            <a:spAutoFit/>
          </a:bodyPr>
          <a:lstStyle/>
          <a:p>
            <a:pPr>
              <a:lnSpc>
                <a:spcPts val="4164"/>
              </a:lnSpc>
              <a:spcBef>
                <a:spcPct val="0"/>
              </a:spcBef>
            </a:pPr>
            <a:r>
              <a:rPr lang="en-US" sz="2974">
                <a:solidFill>
                  <a:srgbClr val="FFFFFF"/>
                </a:solidFill>
                <a:latin typeface="Garet Light"/>
              </a:rPr>
              <a:t>In this way, we can say that the random forest algorithm is the best model for customer churn prediction than the logistic regression and decision tree.</a:t>
            </a:r>
          </a:p>
        </p:txBody>
      </p:sp>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65A69"/>
        </a:solidFill>
        <a:effectLst/>
      </p:bgPr>
    </p:bg>
    <p:spTree>
      <p:nvGrpSpPr>
        <p:cNvPr id="1" name=""/>
        <p:cNvGrpSpPr/>
        <p:nvPr/>
      </p:nvGrpSpPr>
      <p:grpSpPr>
        <a:xfrm>
          <a:off x="0" y="0"/>
          <a:ext cx="0" cy="0"/>
          <a:chOff x="0" y="0"/>
          <a:chExt cx="0" cy="0"/>
        </a:xfrm>
      </p:grpSpPr>
      <p:sp>
        <p:nvSpPr>
          <p:cNvPr id="2" name="Freeform 2"/>
          <p:cNvSpPr/>
          <p:nvPr/>
        </p:nvSpPr>
        <p:spPr>
          <a:xfrm>
            <a:off x="10426427" y="2582943"/>
            <a:ext cx="7590858" cy="5656346"/>
          </a:xfrm>
          <a:custGeom>
            <a:avLst/>
            <a:gdLst/>
            <a:ahLst/>
            <a:cxnLst/>
            <a:rect l="l" t="t" r="r" b="b"/>
            <a:pathLst>
              <a:path w="7590858" h="5656346">
                <a:moveTo>
                  <a:pt x="0" y="0"/>
                </a:moveTo>
                <a:lnTo>
                  <a:pt x="7590858" y="0"/>
                </a:lnTo>
                <a:lnTo>
                  <a:pt x="7590858" y="5656346"/>
                </a:lnTo>
                <a:lnTo>
                  <a:pt x="0" y="5656346"/>
                </a:lnTo>
                <a:lnTo>
                  <a:pt x="0" y="0"/>
                </a:lnTo>
                <a:close/>
              </a:path>
            </a:pathLst>
          </a:custGeom>
          <a:blipFill>
            <a:blip r:embed="rId2"/>
            <a:stretch>
              <a:fillRect/>
            </a:stretch>
          </a:blipFill>
        </p:spPr>
      </p:sp>
      <p:sp>
        <p:nvSpPr>
          <p:cNvPr id="3" name="TextBox 3"/>
          <p:cNvSpPr txBox="1"/>
          <p:nvPr/>
        </p:nvSpPr>
        <p:spPr>
          <a:xfrm>
            <a:off x="2313761" y="536584"/>
            <a:ext cx="13660479" cy="936607"/>
          </a:xfrm>
          <a:prstGeom prst="rect">
            <a:avLst/>
          </a:prstGeom>
        </p:spPr>
        <p:txBody>
          <a:bodyPr lIns="0" tIns="0" rIns="0" bIns="0" rtlCol="0" anchor="t">
            <a:spAutoFit/>
          </a:bodyPr>
          <a:lstStyle/>
          <a:p>
            <a:pPr>
              <a:lnSpc>
                <a:spcPts val="7352"/>
              </a:lnSpc>
            </a:pPr>
            <a:r>
              <a:rPr lang="en-US" sz="5835">
                <a:solidFill>
                  <a:srgbClr val="FFFFFF"/>
                </a:solidFill>
                <a:latin typeface="TDTD타이틀굴림"/>
              </a:rPr>
              <a:t>Model evaluations and predictions</a:t>
            </a:r>
          </a:p>
        </p:txBody>
      </p:sp>
      <p:sp>
        <p:nvSpPr>
          <p:cNvPr id="4" name="TextBox 4"/>
          <p:cNvSpPr txBox="1"/>
          <p:nvPr/>
        </p:nvSpPr>
        <p:spPr>
          <a:xfrm>
            <a:off x="248995" y="1815363"/>
            <a:ext cx="9038264" cy="2600969"/>
          </a:xfrm>
          <a:prstGeom prst="rect">
            <a:avLst/>
          </a:prstGeom>
        </p:spPr>
        <p:txBody>
          <a:bodyPr lIns="0" tIns="0" rIns="0" bIns="0" rtlCol="0" anchor="t">
            <a:spAutoFit/>
          </a:bodyPr>
          <a:lstStyle/>
          <a:p>
            <a:pPr>
              <a:lnSpc>
                <a:spcPts val="4164"/>
              </a:lnSpc>
              <a:spcBef>
                <a:spcPct val="0"/>
              </a:spcBef>
            </a:pPr>
            <a:r>
              <a:rPr lang="en-US" sz="2974">
                <a:solidFill>
                  <a:srgbClr val="FFFFFF"/>
                </a:solidFill>
                <a:latin typeface="Garet Light"/>
              </a:rPr>
              <a:t>Now, we combine all the three algorithms or methods to predict the final overall result of the model. For this we will use voting classifier which will combine logistic regression, random forest and decision tree.</a:t>
            </a:r>
          </a:p>
        </p:txBody>
      </p:sp>
      <p:sp>
        <p:nvSpPr>
          <p:cNvPr id="5" name="TextBox 5"/>
          <p:cNvSpPr txBox="1"/>
          <p:nvPr/>
        </p:nvSpPr>
        <p:spPr>
          <a:xfrm>
            <a:off x="248995" y="4768030"/>
            <a:ext cx="9777693" cy="5249942"/>
          </a:xfrm>
          <a:prstGeom prst="rect">
            <a:avLst/>
          </a:prstGeom>
        </p:spPr>
        <p:txBody>
          <a:bodyPr lIns="0" tIns="0" rIns="0" bIns="0" rtlCol="0" anchor="t">
            <a:spAutoFit/>
          </a:bodyPr>
          <a:lstStyle/>
          <a:p>
            <a:pPr>
              <a:lnSpc>
                <a:spcPts val="3832"/>
              </a:lnSpc>
              <a:spcBef>
                <a:spcPct val="0"/>
              </a:spcBef>
            </a:pPr>
            <a:r>
              <a:rPr lang="en-US" sz="2737">
                <a:solidFill>
                  <a:srgbClr val="FFFFFF"/>
                </a:solidFill>
                <a:latin typeface="Garet Light"/>
              </a:rPr>
              <a:t> Out of a total of 2110 instances, the model correctly identified 1325 instances as churn (True Positives) and 274 instances as non-churn (True Negatives). However, it incorrectly classified 224 instances as churn when they were actually non-churn (False Positives) and 287 instances as non-churn when they were actually churn (False Negatives). This matrix provides valuable insights into the model's strengths and weaknesses, which can be used to refine predictive strategies and optimize customer retention efforts.</a:t>
            </a: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65A69"/>
        </a:solidFill>
        <a:effectLst/>
      </p:bgPr>
    </p:bg>
    <p:spTree>
      <p:nvGrpSpPr>
        <p:cNvPr id="1" name=""/>
        <p:cNvGrpSpPr/>
        <p:nvPr/>
      </p:nvGrpSpPr>
      <p:grpSpPr>
        <a:xfrm>
          <a:off x="0" y="0"/>
          <a:ext cx="0" cy="0"/>
          <a:chOff x="0" y="0"/>
          <a:chExt cx="0" cy="0"/>
        </a:xfrm>
      </p:grpSpPr>
      <p:sp>
        <p:nvSpPr>
          <p:cNvPr id="2" name="TextBox 2"/>
          <p:cNvSpPr txBox="1"/>
          <p:nvPr/>
        </p:nvSpPr>
        <p:spPr>
          <a:xfrm>
            <a:off x="2960697" y="2136208"/>
            <a:ext cx="12920419" cy="7304115"/>
          </a:xfrm>
          <a:prstGeom prst="rect">
            <a:avLst/>
          </a:prstGeom>
        </p:spPr>
        <p:txBody>
          <a:bodyPr lIns="0" tIns="0" rIns="0" bIns="0" rtlCol="0" anchor="t">
            <a:spAutoFit/>
          </a:bodyPr>
          <a:lstStyle/>
          <a:p>
            <a:pPr algn="just">
              <a:lnSpc>
                <a:spcPts val="5156"/>
              </a:lnSpc>
            </a:pPr>
            <a:r>
              <a:rPr lang="en-US" sz="4092" dirty="0">
                <a:solidFill>
                  <a:srgbClr val="FFFFFF"/>
                </a:solidFill>
                <a:latin typeface="Open Sans Italics"/>
              </a:rPr>
              <a:t>After conducting customer churn prediction in the telecommunication industry using logistic regression, decision tree, and random forest algorithms, several key findings emerge.</a:t>
            </a:r>
          </a:p>
          <a:p>
            <a:pPr algn="just">
              <a:lnSpc>
                <a:spcPts val="5156"/>
              </a:lnSpc>
            </a:pPr>
            <a:r>
              <a:rPr lang="en-US" sz="4092" dirty="0">
                <a:solidFill>
                  <a:srgbClr val="FFFFFF"/>
                </a:solidFill>
                <a:latin typeface="Open Sans Italics"/>
              </a:rPr>
              <a:t>We came to now that the best algorithms which can be used for the customer churn prediction is the random forest when we have applied all the three algorithms independently. </a:t>
            </a:r>
          </a:p>
          <a:p>
            <a:pPr algn="just">
              <a:lnSpc>
                <a:spcPts val="5156"/>
              </a:lnSpc>
            </a:pPr>
            <a:r>
              <a:rPr lang="en-US" sz="4092" dirty="0">
                <a:solidFill>
                  <a:srgbClr val="FFFFFF"/>
                </a:solidFill>
                <a:latin typeface="Open Sans Italics"/>
              </a:rPr>
              <a:t>After implementing voting classifier which combines all the three algorithms, the overall or the final accuracy of the model is 0.75781</a:t>
            </a:r>
          </a:p>
        </p:txBody>
      </p:sp>
      <p:grpSp>
        <p:nvGrpSpPr>
          <p:cNvPr id="3" name="Group 3"/>
          <p:cNvGrpSpPr/>
          <p:nvPr/>
        </p:nvGrpSpPr>
        <p:grpSpPr>
          <a:xfrm>
            <a:off x="-711233" y="8128766"/>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3521"/>
                </a:lnSpc>
              </a:pPr>
              <a:endParaRPr/>
            </a:p>
          </p:txBody>
        </p:sp>
      </p:grpSp>
      <p:sp>
        <p:nvSpPr>
          <p:cNvPr id="6" name="TextBox 6"/>
          <p:cNvSpPr txBox="1"/>
          <p:nvPr/>
        </p:nvSpPr>
        <p:spPr>
          <a:xfrm>
            <a:off x="2960697" y="463599"/>
            <a:ext cx="12625094" cy="1073053"/>
          </a:xfrm>
          <a:prstGeom prst="rect">
            <a:avLst/>
          </a:prstGeom>
        </p:spPr>
        <p:txBody>
          <a:bodyPr lIns="0" tIns="0" rIns="0" bIns="0" rtlCol="0" anchor="t">
            <a:spAutoFit/>
          </a:bodyPr>
          <a:lstStyle/>
          <a:p>
            <a:pPr algn="ctr">
              <a:lnSpc>
                <a:spcPts val="8416"/>
              </a:lnSpc>
            </a:pPr>
            <a:r>
              <a:rPr lang="en-US" sz="6679">
                <a:solidFill>
                  <a:srgbClr val="FFFFFF"/>
                </a:solidFill>
                <a:latin typeface="TDTD타이틀굴림"/>
              </a:rPr>
              <a:t>RESULT AND CONCLUSION</a:t>
            </a:r>
          </a:p>
        </p:txBody>
      </p:sp>
      <p:grpSp>
        <p:nvGrpSpPr>
          <p:cNvPr id="7" name="Group 7"/>
          <p:cNvGrpSpPr/>
          <p:nvPr/>
        </p:nvGrpSpPr>
        <p:grpSpPr>
          <a:xfrm>
            <a:off x="-1272535" y="8527270"/>
            <a:ext cx="3086100" cy="308610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A69"/>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521"/>
                </a:lnSpc>
              </a:pPr>
              <a:endParaRPr/>
            </a:p>
          </p:txBody>
        </p:sp>
      </p:grpSp>
      <p:grpSp>
        <p:nvGrpSpPr>
          <p:cNvPr id="10" name="Group 10"/>
          <p:cNvGrpSpPr/>
          <p:nvPr/>
        </p:nvGrpSpPr>
        <p:grpSpPr>
          <a:xfrm>
            <a:off x="15881117" y="-921317"/>
            <a:ext cx="3086100" cy="308610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3521"/>
                </a:lnSpc>
              </a:pPr>
              <a:endParaRPr/>
            </a:p>
          </p:txBody>
        </p:sp>
      </p:grpSp>
      <p:grpSp>
        <p:nvGrpSpPr>
          <p:cNvPr id="13" name="Group 13"/>
          <p:cNvGrpSpPr/>
          <p:nvPr/>
        </p:nvGrpSpPr>
        <p:grpSpPr>
          <a:xfrm>
            <a:off x="16304038" y="-1336768"/>
            <a:ext cx="3086100" cy="308610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A69"/>
            </a:solidFill>
          </p:spPr>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3521"/>
                </a:lnSpc>
              </a:pPr>
              <a:endParaRPr/>
            </a:p>
          </p:txBody>
        </p:sp>
      </p:gr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65A69"/>
        </a:solidFill>
        <a:effectLst/>
      </p:bgPr>
    </p:bg>
    <p:spTree>
      <p:nvGrpSpPr>
        <p:cNvPr id="1" name=""/>
        <p:cNvGrpSpPr/>
        <p:nvPr/>
      </p:nvGrpSpPr>
      <p:grpSpPr>
        <a:xfrm>
          <a:off x="0" y="0"/>
          <a:ext cx="0" cy="0"/>
          <a:chOff x="0" y="0"/>
          <a:chExt cx="0" cy="0"/>
        </a:xfrm>
      </p:grpSpPr>
      <p:grpSp>
        <p:nvGrpSpPr>
          <p:cNvPr id="2" name="Group 2"/>
          <p:cNvGrpSpPr/>
          <p:nvPr/>
        </p:nvGrpSpPr>
        <p:grpSpPr>
          <a:xfrm>
            <a:off x="14565697" y="-1031169"/>
            <a:ext cx="4119737" cy="411973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521"/>
                </a:lnSpc>
              </a:pPr>
              <a:endParaRPr/>
            </a:p>
          </p:txBody>
        </p:sp>
      </p:grpSp>
      <p:sp>
        <p:nvSpPr>
          <p:cNvPr id="5" name="TextBox 5"/>
          <p:cNvSpPr txBox="1"/>
          <p:nvPr/>
        </p:nvSpPr>
        <p:spPr>
          <a:xfrm>
            <a:off x="3086439" y="4126065"/>
            <a:ext cx="12625094" cy="1073053"/>
          </a:xfrm>
          <a:prstGeom prst="rect">
            <a:avLst/>
          </a:prstGeom>
        </p:spPr>
        <p:txBody>
          <a:bodyPr lIns="0" tIns="0" rIns="0" bIns="0" rtlCol="0" anchor="t">
            <a:spAutoFit/>
          </a:bodyPr>
          <a:lstStyle/>
          <a:p>
            <a:pPr algn="ctr">
              <a:lnSpc>
                <a:spcPts val="8416"/>
              </a:lnSpc>
            </a:pPr>
            <a:r>
              <a:rPr lang="en-US" sz="6679">
                <a:solidFill>
                  <a:srgbClr val="FFFFFF"/>
                </a:solidFill>
                <a:latin typeface="TDTD타이틀굴림"/>
              </a:rPr>
              <a:t>THANK YOU</a:t>
            </a:r>
          </a:p>
        </p:txBody>
      </p:sp>
      <p:grpSp>
        <p:nvGrpSpPr>
          <p:cNvPr id="6" name="Group 6"/>
          <p:cNvGrpSpPr/>
          <p:nvPr/>
        </p:nvGrpSpPr>
        <p:grpSpPr>
          <a:xfrm>
            <a:off x="15157808" y="-1031169"/>
            <a:ext cx="3527626" cy="352762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A69"/>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3521"/>
                </a:lnSpc>
              </a:pPr>
              <a:endParaRPr/>
            </a:p>
          </p:txBody>
        </p:sp>
      </p:grpSp>
      <p:grpSp>
        <p:nvGrpSpPr>
          <p:cNvPr id="9" name="Group 9"/>
          <p:cNvGrpSpPr/>
          <p:nvPr/>
        </p:nvGrpSpPr>
        <p:grpSpPr>
          <a:xfrm>
            <a:off x="-737243" y="6873512"/>
            <a:ext cx="4119737" cy="411973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521"/>
                </a:lnSpc>
              </a:pPr>
              <a:endParaRPr/>
            </a:p>
          </p:txBody>
        </p:sp>
      </p:grpSp>
      <p:grpSp>
        <p:nvGrpSpPr>
          <p:cNvPr id="12" name="Group 12"/>
          <p:cNvGrpSpPr/>
          <p:nvPr/>
        </p:nvGrpSpPr>
        <p:grpSpPr>
          <a:xfrm>
            <a:off x="-737243" y="7465623"/>
            <a:ext cx="3527626" cy="352762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A69"/>
            </a:solidFill>
          </p:spPr>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3521"/>
                </a:lnSpc>
              </a:pPr>
              <a:endParaRPr/>
            </a:p>
          </p:txBody>
        </p:sp>
      </p:grpSp>
      <p:grpSp>
        <p:nvGrpSpPr>
          <p:cNvPr id="15" name="Group 15"/>
          <p:cNvGrpSpPr/>
          <p:nvPr/>
        </p:nvGrpSpPr>
        <p:grpSpPr>
          <a:xfrm>
            <a:off x="14565697" y="7097482"/>
            <a:ext cx="4119737" cy="411973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3521"/>
                </a:lnSpc>
              </a:pPr>
              <a:endParaRPr/>
            </a:p>
          </p:txBody>
        </p:sp>
      </p:grpSp>
      <p:grpSp>
        <p:nvGrpSpPr>
          <p:cNvPr id="18" name="Group 18"/>
          <p:cNvGrpSpPr/>
          <p:nvPr/>
        </p:nvGrpSpPr>
        <p:grpSpPr>
          <a:xfrm>
            <a:off x="15157808" y="7689593"/>
            <a:ext cx="3527626" cy="352762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A69"/>
            </a:solidFill>
          </p:spPr>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3521"/>
                </a:lnSpc>
              </a:pPr>
              <a:endParaRPr/>
            </a:p>
          </p:txBody>
        </p:sp>
      </p:grpSp>
      <p:grpSp>
        <p:nvGrpSpPr>
          <p:cNvPr id="21" name="Group 21"/>
          <p:cNvGrpSpPr/>
          <p:nvPr/>
        </p:nvGrpSpPr>
        <p:grpSpPr>
          <a:xfrm>
            <a:off x="-417308" y="-755717"/>
            <a:ext cx="4119737" cy="411973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3521"/>
                </a:lnSpc>
              </a:pPr>
              <a:endParaRPr/>
            </a:p>
          </p:txBody>
        </p:sp>
      </p:grpSp>
      <p:grpSp>
        <p:nvGrpSpPr>
          <p:cNvPr id="24" name="Group 24"/>
          <p:cNvGrpSpPr/>
          <p:nvPr/>
        </p:nvGrpSpPr>
        <p:grpSpPr>
          <a:xfrm>
            <a:off x="-441187" y="-735113"/>
            <a:ext cx="3527626" cy="352762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A69"/>
            </a:solidFill>
          </p:spPr>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3521"/>
                </a:lnSpc>
              </a:pPr>
              <a:endParaRPr/>
            </a:p>
          </p:txBody>
        </p:sp>
      </p:grpSp>
      <p:sp>
        <p:nvSpPr>
          <p:cNvPr id="27" name="AutoShape 27"/>
          <p:cNvSpPr/>
          <p:nvPr/>
        </p:nvSpPr>
        <p:spPr>
          <a:xfrm flipV="1">
            <a:off x="5830524" y="5923062"/>
            <a:ext cx="6944137" cy="47625"/>
          </a:xfrm>
          <a:prstGeom prst="line">
            <a:avLst/>
          </a:prstGeom>
          <a:ln w="95250" cap="flat">
            <a:solidFill>
              <a:srgbClr val="FFFFFF"/>
            </a:solidFill>
            <a:prstDash val="sysDash"/>
            <a:headEnd type="none" w="sm" len="sm"/>
            <a:tailEnd type="none" w="sm" len="sm"/>
          </a:ln>
        </p:spPr>
      </p:sp>
      <p:sp>
        <p:nvSpPr>
          <p:cNvPr id="28" name="AutoShape 28"/>
          <p:cNvSpPr/>
          <p:nvPr/>
        </p:nvSpPr>
        <p:spPr>
          <a:xfrm flipV="1">
            <a:off x="5830850" y="3411645"/>
            <a:ext cx="6944137" cy="47625"/>
          </a:xfrm>
          <a:prstGeom prst="line">
            <a:avLst/>
          </a:prstGeom>
          <a:ln w="95250" cap="flat">
            <a:solidFill>
              <a:srgbClr val="FFFFFF"/>
            </a:solidFill>
            <a:prstDash val="sysDash"/>
            <a:headEnd type="none" w="sm" len="sm"/>
            <a:tailEnd type="none" w="sm" len="sm"/>
          </a:ln>
        </p:spPr>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65A69"/>
        </a:solidFill>
        <a:effectLst/>
      </p:bgPr>
    </p:bg>
    <p:spTree>
      <p:nvGrpSpPr>
        <p:cNvPr id="1" name=""/>
        <p:cNvGrpSpPr/>
        <p:nvPr/>
      </p:nvGrpSpPr>
      <p:grpSpPr>
        <a:xfrm>
          <a:off x="0" y="0"/>
          <a:ext cx="0" cy="0"/>
          <a:chOff x="0" y="0"/>
          <a:chExt cx="0" cy="0"/>
        </a:xfrm>
      </p:grpSpPr>
      <p:sp>
        <p:nvSpPr>
          <p:cNvPr id="2" name="Freeform 2"/>
          <p:cNvSpPr/>
          <p:nvPr/>
        </p:nvSpPr>
        <p:spPr>
          <a:xfrm>
            <a:off x="1427427" y="6282160"/>
            <a:ext cx="6841601" cy="4004840"/>
          </a:xfrm>
          <a:custGeom>
            <a:avLst/>
            <a:gdLst/>
            <a:ahLst/>
            <a:cxnLst/>
            <a:rect l="l" t="t" r="r" b="b"/>
            <a:pathLst>
              <a:path w="6841601" h="4004840">
                <a:moveTo>
                  <a:pt x="0" y="0"/>
                </a:moveTo>
                <a:lnTo>
                  <a:pt x="6841601" y="0"/>
                </a:lnTo>
                <a:lnTo>
                  <a:pt x="6841601" y="4004840"/>
                </a:lnTo>
                <a:lnTo>
                  <a:pt x="0" y="4004840"/>
                </a:lnTo>
                <a:lnTo>
                  <a:pt x="0" y="0"/>
                </a:lnTo>
                <a:close/>
              </a:path>
            </a:pathLst>
          </a:custGeom>
          <a:blipFill>
            <a:blip r:embed="rId2"/>
            <a:stretch>
              <a:fillRect/>
            </a:stretch>
          </a:blipFill>
        </p:spPr>
      </p:sp>
      <p:sp>
        <p:nvSpPr>
          <p:cNvPr id="3" name="Freeform 3"/>
          <p:cNvSpPr/>
          <p:nvPr/>
        </p:nvSpPr>
        <p:spPr>
          <a:xfrm>
            <a:off x="10421757" y="6282160"/>
            <a:ext cx="7078321" cy="4004840"/>
          </a:xfrm>
          <a:custGeom>
            <a:avLst/>
            <a:gdLst/>
            <a:ahLst/>
            <a:cxnLst/>
            <a:rect l="l" t="t" r="r" b="b"/>
            <a:pathLst>
              <a:path w="7078321" h="4004840">
                <a:moveTo>
                  <a:pt x="0" y="0"/>
                </a:moveTo>
                <a:lnTo>
                  <a:pt x="7078321" y="0"/>
                </a:lnTo>
                <a:lnTo>
                  <a:pt x="7078321" y="4004840"/>
                </a:lnTo>
                <a:lnTo>
                  <a:pt x="0" y="4004840"/>
                </a:lnTo>
                <a:lnTo>
                  <a:pt x="0" y="0"/>
                </a:lnTo>
                <a:close/>
              </a:path>
            </a:pathLst>
          </a:custGeom>
          <a:blipFill>
            <a:blip r:embed="rId3"/>
            <a:stretch>
              <a:fillRect/>
            </a:stretch>
          </a:blipFill>
        </p:spPr>
      </p:sp>
      <p:sp>
        <p:nvSpPr>
          <p:cNvPr id="4" name="TextBox 4"/>
          <p:cNvSpPr txBox="1"/>
          <p:nvPr/>
        </p:nvSpPr>
        <p:spPr>
          <a:xfrm>
            <a:off x="2078237" y="2140433"/>
            <a:ext cx="15495988" cy="3438537"/>
          </a:xfrm>
          <a:prstGeom prst="rect">
            <a:avLst/>
          </a:prstGeom>
        </p:spPr>
        <p:txBody>
          <a:bodyPr lIns="0" tIns="0" rIns="0" bIns="0" rtlCol="0" anchor="t">
            <a:spAutoFit/>
          </a:bodyPr>
          <a:lstStyle/>
          <a:p>
            <a:pPr marL="704611" lvl="1" indent="-352305">
              <a:lnSpc>
                <a:spcPts val="4569"/>
              </a:lnSpc>
              <a:buAutoNum type="arabicPeriod"/>
            </a:pPr>
            <a:r>
              <a:rPr lang="en-US" sz="3263">
                <a:solidFill>
                  <a:srgbClr val="FFFFFF"/>
                </a:solidFill>
                <a:latin typeface="Garet Light"/>
              </a:rPr>
              <a:t>Finding the % of Churn Customers and customers that keep in with the active services.</a:t>
            </a:r>
          </a:p>
          <a:p>
            <a:pPr marL="704611" lvl="1" indent="-352305">
              <a:lnSpc>
                <a:spcPts val="4569"/>
              </a:lnSpc>
              <a:buAutoNum type="arabicPeriod"/>
            </a:pPr>
            <a:r>
              <a:rPr lang="en-US" sz="3263">
                <a:solidFill>
                  <a:srgbClr val="FFFFFF"/>
                </a:solidFill>
                <a:latin typeface="Garet Light"/>
              </a:rPr>
              <a:t>Analyzing the data in terms of various features responsible for customer Churn</a:t>
            </a:r>
          </a:p>
          <a:p>
            <a:pPr marL="704611" lvl="1" indent="-352305">
              <a:lnSpc>
                <a:spcPts val="4569"/>
              </a:lnSpc>
              <a:buAutoNum type="arabicPeriod"/>
            </a:pPr>
            <a:r>
              <a:rPr lang="en-US" sz="3263">
                <a:solidFill>
                  <a:srgbClr val="FFFFFF"/>
                </a:solidFill>
                <a:latin typeface="Garet Light"/>
              </a:rPr>
              <a:t>Finding a most suited machine learning model for correct classification of Churn and non churn customers.</a:t>
            </a:r>
          </a:p>
        </p:txBody>
      </p:sp>
      <p:sp>
        <p:nvSpPr>
          <p:cNvPr id="5" name="TextBox 5"/>
          <p:cNvSpPr txBox="1"/>
          <p:nvPr/>
        </p:nvSpPr>
        <p:spPr>
          <a:xfrm>
            <a:off x="1427427" y="825220"/>
            <a:ext cx="8831648" cy="1121747"/>
          </a:xfrm>
          <a:prstGeom prst="rect">
            <a:avLst/>
          </a:prstGeom>
        </p:spPr>
        <p:txBody>
          <a:bodyPr lIns="0" tIns="0" rIns="0" bIns="0" rtlCol="0" anchor="t">
            <a:spAutoFit/>
          </a:bodyPr>
          <a:lstStyle/>
          <a:p>
            <a:pPr>
              <a:lnSpc>
                <a:spcPts val="8920"/>
              </a:lnSpc>
            </a:pPr>
            <a:r>
              <a:rPr lang="en-US" sz="7079">
                <a:solidFill>
                  <a:srgbClr val="FFFFFF"/>
                </a:solidFill>
                <a:latin typeface="TDTD타이틀굴림"/>
              </a:rPr>
              <a:t>OBJECTIVE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65A69"/>
        </a:solidFill>
        <a:effectLst/>
      </p:bgPr>
    </p:bg>
    <p:spTree>
      <p:nvGrpSpPr>
        <p:cNvPr id="1" name=""/>
        <p:cNvGrpSpPr/>
        <p:nvPr/>
      </p:nvGrpSpPr>
      <p:grpSpPr>
        <a:xfrm>
          <a:off x="0" y="0"/>
          <a:ext cx="0" cy="0"/>
          <a:chOff x="0" y="0"/>
          <a:chExt cx="0" cy="0"/>
        </a:xfrm>
      </p:grpSpPr>
      <p:sp>
        <p:nvSpPr>
          <p:cNvPr id="2" name="TextBox 2"/>
          <p:cNvSpPr txBox="1"/>
          <p:nvPr/>
        </p:nvSpPr>
        <p:spPr>
          <a:xfrm>
            <a:off x="3946275" y="2141598"/>
            <a:ext cx="9613549" cy="7565932"/>
          </a:xfrm>
          <a:prstGeom prst="rect">
            <a:avLst/>
          </a:prstGeom>
        </p:spPr>
        <p:txBody>
          <a:bodyPr lIns="0" tIns="0" rIns="0" bIns="0" rtlCol="0" anchor="t">
            <a:spAutoFit/>
          </a:bodyPr>
          <a:lstStyle/>
          <a:p>
            <a:pPr algn="just">
              <a:lnSpc>
                <a:spcPts val="4030"/>
              </a:lnSpc>
            </a:pPr>
            <a:r>
              <a:rPr lang="en-US" sz="2878">
                <a:solidFill>
                  <a:srgbClr val="FFFFFF"/>
                </a:solidFill>
                <a:latin typeface="Garet Light"/>
              </a:rPr>
              <a:t>The data set includes information about:</a:t>
            </a:r>
          </a:p>
          <a:p>
            <a:pPr marL="621499" lvl="1" indent="-310749" algn="just">
              <a:lnSpc>
                <a:spcPts val="4030"/>
              </a:lnSpc>
              <a:buFont typeface="Arial"/>
              <a:buChar char="•"/>
            </a:pPr>
            <a:r>
              <a:rPr lang="en-US" sz="2878">
                <a:solidFill>
                  <a:srgbClr val="FFFFFF"/>
                </a:solidFill>
                <a:latin typeface="Garet Bold"/>
              </a:rPr>
              <a:t>Customers who left within the last month</a:t>
            </a:r>
            <a:r>
              <a:rPr lang="en-US" sz="2878">
                <a:solidFill>
                  <a:srgbClr val="FFFFFF"/>
                </a:solidFill>
                <a:latin typeface="Garet Light"/>
              </a:rPr>
              <a:t> </a:t>
            </a:r>
            <a:r>
              <a:rPr lang="en-US" sz="2878">
                <a:solidFill>
                  <a:srgbClr val="FFFFFF"/>
                </a:solidFill>
                <a:latin typeface="Garet Bold"/>
              </a:rPr>
              <a:t>–</a:t>
            </a:r>
            <a:r>
              <a:rPr lang="en-US" sz="2878">
                <a:solidFill>
                  <a:srgbClr val="FFFFFF"/>
                </a:solidFill>
                <a:latin typeface="Garet Light"/>
              </a:rPr>
              <a:t> the column is called Churn</a:t>
            </a:r>
          </a:p>
          <a:p>
            <a:pPr marL="621499" lvl="1" indent="-310749" algn="just">
              <a:lnSpc>
                <a:spcPts val="4030"/>
              </a:lnSpc>
              <a:buFont typeface="Arial"/>
              <a:buChar char="•"/>
            </a:pPr>
            <a:r>
              <a:rPr lang="en-US" sz="2878">
                <a:solidFill>
                  <a:srgbClr val="FFFFFF"/>
                </a:solidFill>
                <a:latin typeface="Garet Bold"/>
              </a:rPr>
              <a:t>Services that each customer has signed up for</a:t>
            </a:r>
            <a:r>
              <a:rPr lang="en-US" sz="2878">
                <a:solidFill>
                  <a:srgbClr val="FFFFFF"/>
                </a:solidFill>
                <a:latin typeface="Garet Light"/>
              </a:rPr>
              <a:t> </a:t>
            </a:r>
            <a:r>
              <a:rPr lang="en-US" sz="2878">
                <a:solidFill>
                  <a:srgbClr val="FFFFFF"/>
                </a:solidFill>
                <a:latin typeface="Garet Bold"/>
              </a:rPr>
              <a:t>– </a:t>
            </a:r>
            <a:r>
              <a:rPr lang="en-US" sz="2878">
                <a:solidFill>
                  <a:srgbClr val="FFFFFF"/>
                </a:solidFill>
                <a:latin typeface="Garet Light"/>
              </a:rPr>
              <a:t>phone, multiple lines, internet, online security, online backup, device protection, tech support, and streaming TV and movies</a:t>
            </a:r>
          </a:p>
          <a:p>
            <a:pPr marL="621499" lvl="1" indent="-310749" algn="just">
              <a:lnSpc>
                <a:spcPts val="4030"/>
              </a:lnSpc>
              <a:buFont typeface="Arial"/>
              <a:buChar char="•"/>
            </a:pPr>
            <a:r>
              <a:rPr lang="en-US" sz="2878">
                <a:solidFill>
                  <a:srgbClr val="FFFFFF"/>
                </a:solidFill>
                <a:latin typeface="Garet Bold"/>
              </a:rPr>
              <a:t>Customer account information –</a:t>
            </a:r>
            <a:r>
              <a:rPr lang="en-US" sz="2878">
                <a:solidFill>
                  <a:srgbClr val="FFFFFF"/>
                </a:solidFill>
                <a:latin typeface="Garet Light"/>
              </a:rPr>
              <a:t> how long they’ve been a customer, contract, payment method, paperless billing, monthly charges, and total charges</a:t>
            </a:r>
          </a:p>
          <a:p>
            <a:pPr marL="621499" lvl="1" indent="-310749" algn="just">
              <a:lnSpc>
                <a:spcPts val="4030"/>
              </a:lnSpc>
              <a:buFont typeface="Arial"/>
              <a:buChar char="•"/>
            </a:pPr>
            <a:r>
              <a:rPr lang="en-US" sz="2878">
                <a:solidFill>
                  <a:srgbClr val="FFFFFF"/>
                </a:solidFill>
                <a:latin typeface="Garet Bold"/>
              </a:rPr>
              <a:t>Demographic info about customers –</a:t>
            </a:r>
            <a:r>
              <a:rPr lang="en-US" sz="2878">
                <a:solidFill>
                  <a:srgbClr val="FFFFFF"/>
                </a:solidFill>
                <a:latin typeface="Garet Light"/>
              </a:rPr>
              <a:t> gender, age range, and if they have partners and dependents</a:t>
            </a:r>
          </a:p>
          <a:p>
            <a:pPr algn="just">
              <a:lnSpc>
                <a:spcPts val="4030"/>
              </a:lnSpc>
              <a:spcBef>
                <a:spcPct val="0"/>
              </a:spcBef>
            </a:pPr>
            <a:endParaRPr lang="en-US" sz="2878">
              <a:solidFill>
                <a:srgbClr val="FFFFFF"/>
              </a:solidFill>
              <a:latin typeface="Garet Light"/>
            </a:endParaRPr>
          </a:p>
        </p:txBody>
      </p:sp>
      <p:sp>
        <p:nvSpPr>
          <p:cNvPr id="3" name="AutoShape 3"/>
          <p:cNvSpPr/>
          <p:nvPr/>
        </p:nvSpPr>
        <p:spPr>
          <a:xfrm flipV="1">
            <a:off x="5035326" y="9683718"/>
            <a:ext cx="6944137" cy="47625"/>
          </a:xfrm>
          <a:prstGeom prst="line">
            <a:avLst/>
          </a:prstGeom>
          <a:ln w="95250" cap="flat">
            <a:solidFill>
              <a:srgbClr val="FFFFFF"/>
            </a:solidFill>
            <a:prstDash val="sysDash"/>
            <a:headEnd type="none" w="sm" len="sm"/>
            <a:tailEnd type="none" w="sm" len="sm"/>
          </a:ln>
        </p:spPr>
      </p:sp>
      <p:grpSp>
        <p:nvGrpSpPr>
          <p:cNvPr id="4" name="Group 4"/>
          <p:cNvGrpSpPr/>
          <p:nvPr/>
        </p:nvGrpSpPr>
        <p:grpSpPr>
          <a:xfrm>
            <a:off x="15047985" y="-2132727"/>
            <a:ext cx="5062501" cy="506250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521"/>
                </a:lnSpc>
              </a:pPr>
              <a:endParaRPr/>
            </a:p>
          </p:txBody>
        </p:sp>
      </p:grpSp>
      <p:grpSp>
        <p:nvGrpSpPr>
          <p:cNvPr id="7" name="Group 7"/>
          <p:cNvGrpSpPr/>
          <p:nvPr/>
        </p:nvGrpSpPr>
        <p:grpSpPr>
          <a:xfrm>
            <a:off x="16036185" y="-1144527"/>
            <a:ext cx="3086100" cy="308610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A69"/>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521"/>
                </a:lnSpc>
              </a:pPr>
              <a:endParaRPr/>
            </a:p>
          </p:txBody>
        </p:sp>
      </p:grpSp>
      <p:sp>
        <p:nvSpPr>
          <p:cNvPr id="10" name="TextBox 10"/>
          <p:cNvSpPr txBox="1"/>
          <p:nvPr/>
        </p:nvSpPr>
        <p:spPr>
          <a:xfrm>
            <a:off x="4728176" y="76162"/>
            <a:ext cx="8831648" cy="1117630"/>
          </a:xfrm>
          <a:prstGeom prst="rect">
            <a:avLst/>
          </a:prstGeom>
        </p:spPr>
        <p:txBody>
          <a:bodyPr lIns="0" tIns="0" rIns="0" bIns="0" rtlCol="0" anchor="t">
            <a:spAutoFit/>
          </a:bodyPr>
          <a:lstStyle/>
          <a:p>
            <a:pPr algn="ctr">
              <a:lnSpc>
                <a:spcPts val="8920"/>
              </a:lnSpc>
            </a:pPr>
            <a:r>
              <a:rPr lang="en-US" sz="7079">
                <a:solidFill>
                  <a:srgbClr val="FFFFFF"/>
                </a:solidFill>
                <a:latin typeface="TDTD타이틀굴림"/>
              </a:rPr>
              <a:t>DATASET</a:t>
            </a:r>
          </a:p>
        </p:txBody>
      </p:sp>
      <p:sp>
        <p:nvSpPr>
          <p:cNvPr id="11" name="TextBox 11"/>
          <p:cNvSpPr txBox="1"/>
          <p:nvPr/>
        </p:nvSpPr>
        <p:spPr>
          <a:xfrm>
            <a:off x="3946275" y="1412867"/>
            <a:ext cx="9122240" cy="528706"/>
          </a:xfrm>
          <a:prstGeom prst="rect">
            <a:avLst/>
          </a:prstGeom>
        </p:spPr>
        <p:txBody>
          <a:bodyPr lIns="0" tIns="0" rIns="0" bIns="0" rtlCol="0" anchor="t">
            <a:spAutoFit/>
          </a:bodyPr>
          <a:lstStyle/>
          <a:p>
            <a:pPr>
              <a:lnSpc>
                <a:spcPts val="4458"/>
              </a:lnSpc>
              <a:spcBef>
                <a:spcPct val="0"/>
              </a:spcBef>
            </a:pPr>
            <a:r>
              <a:rPr lang="en-US" sz="3184">
                <a:solidFill>
                  <a:srgbClr val="FFFFFF"/>
                </a:solidFill>
                <a:latin typeface="Garet"/>
              </a:rPr>
              <a:t>Dataset Name: Customer_churn.csv</a:t>
            </a:r>
          </a:p>
        </p:txBody>
      </p:sp>
      <p:grpSp>
        <p:nvGrpSpPr>
          <p:cNvPr id="12" name="Group 12"/>
          <p:cNvGrpSpPr/>
          <p:nvPr/>
        </p:nvGrpSpPr>
        <p:grpSpPr>
          <a:xfrm rot="7355652">
            <a:off x="-2005223" y="8148809"/>
            <a:ext cx="3508363" cy="3069817"/>
            <a:chOff x="0" y="0"/>
            <a:chExt cx="812800" cy="711200"/>
          </a:xfrm>
        </p:grpSpPr>
        <p:sp>
          <p:nvSpPr>
            <p:cNvPr id="13" name="Freeform 1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FFFFFF"/>
            </a:solidFill>
          </p:spPr>
        </p:sp>
        <p:sp>
          <p:nvSpPr>
            <p:cNvPr id="14" name="TextBox 14"/>
            <p:cNvSpPr txBox="1"/>
            <p:nvPr/>
          </p:nvSpPr>
          <p:spPr>
            <a:xfrm>
              <a:off x="127000" y="-6350"/>
              <a:ext cx="558800" cy="387350"/>
            </a:xfrm>
            <a:prstGeom prst="rect">
              <a:avLst/>
            </a:prstGeom>
          </p:spPr>
          <p:txBody>
            <a:bodyPr lIns="50800" tIns="50800" rIns="50800" bIns="50800" rtlCol="0" anchor="ctr"/>
            <a:lstStyle/>
            <a:p>
              <a:pPr algn="ctr">
                <a:lnSpc>
                  <a:spcPts val="3521"/>
                </a:lnSpc>
              </a:pPr>
              <a:endParaRPr/>
            </a:p>
          </p:txBody>
        </p:sp>
      </p:gr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65A69"/>
        </a:solidFill>
        <a:effectLst/>
      </p:bgPr>
    </p:bg>
    <p:spTree>
      <p:nvGrpSpPr>
        <p:cNvPr id="1" name=""/>
        <p:cNvGrpSpPr/>
        <p:nvPr/>
      </p:nvGrpSpPr>
      <p:grpSpPr>
        <a:xfrm>
          <a:off x="0" y="0"/>
          <a:ext cx="0" cy="0"/>
          <a:chOff x="0" y="0"/>
          <a:chExt cx="0" cy="0"/>
        </a:xfrm>
      </p:grpSpPr>
      <p:sp>
        <p:nvSpPr>
          <p:cNvPr id="2" name="TextBox 2"/>
          <p:cNvSpPr txBox="1"/>
          <p:nvPr/>
        </p:nvSpPr>
        <p:spPr>
          <a:xfrm>
            <a:off x="2037555" y="2476095"/>
            <a:ext cx="4828706" cy="447382"/>
          </a:xfrm>
          <a:prstGeom prst="rect">
            <a:avLst/>
          </a:prstGeom>
        </p:spPr>
        <p:txBody>
          <a:bodyPr lIns="0" tIns="0" rIns="0" bIns="0" rtlCol="0" anchor="t">
            <a:spAutoFit/>
          </a:bodyPr>
          <a:lstStyle/>
          <a:p>
            <a:pPr>
              <a:lnSpc>
                <a:spcPts val="3594"/>
              </a:lnSpc>
            </a:pPr>
            <a:r>
              <a:rPr lang="en-US" sz="3181">
                <a:solidFill>
                  <a:srgbClr val="FFFFFF"/>
                </a:solidFill>
                <a:latin typeface="Open Sans Bold"/>
              </a:rPr>
              <a:t>LIBRARIES:</a:t>
            </a:r>
          </a:p>
        </p:txBody>
      </p:sp>
      <p:sp>
        <p:nvSpPr>
          <p:cNvPr id="3" name="TextBox 3"/>
          <p:cNvSpPr txBox="1"/>
          <p:nvPr/>
        </p:nvSpPr>
        <p:spPr>
          <a:xfrm>
            <a:off x="2211556" y="5985962"/>
            <a:ext cx="3947151" cy="416140"/>
          </a:xfrm>
          <a:prstGeom prst="rect">
            <a:avLst/>
          </a:prstGeom>
        </p:spPr>
        <p:txBody>
          <a:bodyPr lIns="0" tIns="0" rIns="0" bIns="0" rtlCol="0" anchor="t">
            <a:spAutoFit/>
          </a:bodyPr>
          <a:lstStyle/>
          <a:p>
            <a:pPr>
              <a:lnSpc>
                <a:spcPts val="3255"/>
              </a:lnSpc>
            </a:pPr>
            <a:r>
              <a:rPr lang="en-US" sz="2881">
                <a:solidFill>
                  <a:srgbClr val="FFFFFF"/>
                </a:solidFill>
                <a:latin typeface="Open Sans Bold"/>
              </a:rPr>
              <a:t>5. MATPLOTLIB</a:t>
            </a:r>
          </a:p>
        </p:txBody>
      </p:sp>
      <p:sp>
        <p:nvSpPr>
          <p:cNvPr id="4" name="TextBox 4"/>
          <p:cNvSpPr txBox="1"/>
          <p:nvPr/>
        </p:nvSpPr>
        <p:spPr>
          <a:xfrm>
            <a:off x="2037555" y="3295217"/>
            <a:ext cx="3947151" cy="436968"/>
          </a:xfrm>
          <a:prstGeom prst="rect">
            <a:avLst/>
          </a:prstGeom>
        </p:spPr>
        <p:txBody>
          <a:bodyPr lIns="0" tIns="0" rIns="0" bIns="0" rtlCol="0" anchor="t">
            <a:spAutoFit/>
          </a:bodyPr>
          <a:lstStyle/>
          <a:p>
            <a:pPr>
              <a:lnSpc>
                <a:spcPts val="3481"/>
              </a:lnSpc>
            </a:pPr>
            <a:r>
              <a:rPr lang="en-US" sz="3081">
                <a:solidFill>
                  <a:srgbClr val="FFFFFF"/>
                </a:solidFill>
                <a:latin typeface="Open Sans Bold"/>
              </a:rPr>
              <a:t> 1. SKLEARN</a:t>
            </a:r>
          </a:p>
        </p:txBody>
      </p:sp>
      <p:sp>
        <p:nvSpPr>
          <p:cNvPr id="5" name="TextBox 5"/>
          <p:cNvSpPr txBox="1"/>
          <p:nvPr/>
        </p:nvSpPr>
        <p:spPr>
          <a:xfrm>
            <a:off x="684154" y="758894"/>
            <a:ext cx="10949106" cy="1145077"/>
          </a:xfrm>
          <a:prstGeom prst="rect">
            <a:avLst/>
          </a:prstGeom>
        </p:spPr>
        <p:txBody>
          <a:bodyPr lIns="0" tIns="0" rIns="0" bIns="0" rtlCol="0" anchor="t">
            <a:spAutoFit/>
          </a:bodyPr>
          <a:lstStyle/>
          <a:p>
            <a:pPr algn="ctr">
              <a:lnSpc>
                <a:spcPts val="9106"/>
              </a:lnSpc>
            </a:pPr>
            <a:r>
              <a:rPr lang="en-US" sz="7227">
                <a:solidFill>
                  <a:srgbClr val="FFFFFF"/>
                </a:solidFill>
                <a:latin typeface="TDTD타이틀굴림"/>
              </a:rPr>
              <a:t>IMPLEMENTATION</a:t>
            </a:r>
          </a:p>
        </p:txBody>
      </p:sp>
      <p:grpSp>
        <p:nvGrpSpPr>
          <p:cNvPr id="6" name="Group 6"/>
          <p:cNvGrpSpPr/>
          <p:nvPr/>
        </p:nvGrpSpPr>
        <p:grpSpPr>
          <a:xfrm>
            <a:off x="10740386" y="2475471"/>
            <a:ext cx="5336058" cy="533605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8" name="Group 8"/>
          <p:cNvGrpSpPr/>
          <p:nvPr/>
        </p:nvGrpSpPr>
        <p:grpSpPr>
          <a:xfrm>
            <a:off x="11102396" y="2685498"/>
            <a:ext cx="4612038" cy="461203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65A69"/>
            </a:solidFill>
          </p:spPr>
        </p:sp>
      </p:grpSp>
      <p:grpSp>
        <p:nvGrpSpPr>
          <p:cNvPr id="10" name="Group 10"/>
          <p:cNvGrpSpPr/>
          <p:nvPr/>
        </p:nvGrpSpPr>
        <p:grpSpPr>
          <a:xfrm>
            <a:off x="12629910" y="2475471"/>
            <a:ext cx="1557010" cy="1557010"/>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12" name="TextBox 12"/>
          <p:cNvSpPr txBox="1"/>
          <p:nvPr/>
        </p:nvSpPr>
        <p:spPr>
          <a:xfrm>
            <a:off x="2211556" y="5317253"/>
            <a:ext cx="2781781" cy="436968"/>
          </a:xfrm>
          <a:prstGeom prst="rect">
            <a:avLst/>
          </a:prstGeom>
        </p:spPr>
        <p:txBody>
          <a:bodyPr lIns="0" tIns="0" rIns="0" bIns="0" rtlCol="0" anchor="t">
            <a:spAutoFit/>
          </a:bodyPr>
          <a:lstStyle/>
          <a:p>
            <a:pPr>
              <a:lnSpc>
                <a:spcPts val="3481"/>
              </a:lnSpc>
            </a:pPr>
            <a:r>
              <a:rPr lang="en-US" sz="3081">
                <a:solidFill>
                  <a:srgbClr val="FFFFFF"/>
                </a:solidFill>
                <a:latin typeface="Open Sans Bold"/>
              </a:rPr>
              <a:t>4. SEABORN</a:t>
            </a:r>
          </a:p>
        </p:txBody>
      </p:sp>
      <p:sp>
        <p:nvSpPr>
          <p:cNvPr id="13" name="TextBox 13"/>
          <p:cNvSpPr txBox="1"/>
          <p:nvPr/>
        </p:nvSpPr>
        <p:spPr>
          <a:xfrm>
            <a:off x="2211556" y="4639019"/>
            <a:ext cx="2240352" cy="447382"/>
          </a:xfrm>
          <a:prstGeom prst="rect">
            <a:avLst/>
          </a:prstGeom>
        </p:spPr>
        <p:txBody>
          <a:bodyPr lIns="0" tIns="0" rIns="0" bIns="0" rtlCol="0" anchor="t">
            <a:spAutoFit/>
          </a:bodyPr>
          <a:lstStyle/>
          <a:p>
            <a:pPr>
              <a:lnSpc>
                <a:spcPts val="3594"/>
              </a:lnSpc>
            </a:pPr>
            <a:r>
              <a:rPr lang="en-US" sz="3181">
                <a:solidFill>
                  <a:srgbClr val="FFFFFF"/>
                </a:solidFill>
                <a:latin typeface="Open Sans Bold"/>
              </a:rPr>
              <a:t>3. NUMPY</a:t>
            </a:r>
          </a:p>
        </p:txBody>
      </p:sp>
      <p:sp>
        <p:nvSpPr>
          <p:cNvPr id="14" name="TextBox 14"/>
          <p:cNvSpPr txBox="1"/>
          <p:nvPr/>
        </p:nvSpPr>
        <p:spPr>
          <a:xfrm>
            <a:off x="2211556" y="3951260"/>
            <a:ext cx="3298599" cy="426554"/>
          </a:xfrm>
          <a:prstGeom prst="rect">
            <a:avLst/>
          </a:prstGeom>
        </p:spPr>
        <p:txBody>
          <a:bodyPr lIns="0" tIns="0" rIns="0" bIns="0" rtlCol="0" anchor="t">
            <a:spAutoFit/>
          </a:bodyPr>
          <a:lstStyle/>
          <a:p>
            <a:pPr>
              <a:lnSpc>
                <a:spcPts val="3368"/>
              </a:lnSpc>
            </a:pPr>
            <a:r>
              <a:rPr lang="en-US" sz="2981">
                <a:solidFill>
                  <a:srgbClr val="FFFFFF"/>
                </a:solidFill>
                <a:latin typeface="Open Sans Bold"/>
              </a:rPr>
              <a:t>2. PANDAS</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65A69"/>
        </a:solidFill>
        <a:effectLst/>
      </p:bgPr>
    </p:bg>
    <p:spTree>
      <p:nvGrpSpPr>
        <p:cNvPr id="1" name=""/>
        <p:cNvGrpSpPr/>
        <p:nvPr/>
      </p:nvGrpSpPr>
      <p:grpSpPr>
        <a:xfrm>
          <a:off x="0" y="0"/>
          <a:ext cx="0" cy="0"/>
          <a:chOff x="0" y="0"/>
          <a:chExt cx="0" cy="0"/>
        </a:xfrm>
      </p:grpSpPr>
      <p:grpSp>
        <p:nvGrpSpPr>
          <p:cNvPr id="2" name="Group 2"/>
          <p:cNvGrpSpPr/>
          <p:nvPr/>
        </p:nvGrpSpPr>
        <p:grpSpPr>
          <a:xfrm>
            <a:off x="1264348" y="1853111"/>
            <a:ext cx="1252624" cy="12526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id="4" name="TextBox 4"/>
            <p:cNvSpPr txBox="1"/>
            <p:nvPr/>
          </p:nvSpPr>
          <p:spPr>
            <a:xfrm>
              <a:off x="76200" y="-9525"/>
              <a:ext cx="660400" cy="746125"/>
            </a:xfrm>
            <a:prstGeom prst="rect">
              <a:avLst/>
            </a:prstGeom>
          </p:spPr>
          <p:txBody>
            <a:bodyPr lIns="50800" tIns="50800" rIns="50800" bIns="50800" rtlCol="0" anchor="ctr"/>
            <a:lstStyle/>
            <a:p>
              <a:pPr algn="ctr">
                <a:lnSpc>
                  <a:spcPts val="5621"/>
                </a:lnSpc>
              </a:pPr>
              <a:r>
                <a:rPr lang="en-US" sz="4015">
                  <a:solidFill>
                    <a:srgbClr val="FFFFFF"/>
                  </a:solidFill>
                  <a:latin typeface="Garet Light"/>
                </a:rPr>
                <a:t>1.</a:t>
              </a:r>
            </a:p>
          </p:txBody>
        </p:sp>
      </p:grpSp>
      <p:grpSp>
        <p:nvGrpSpPr>
          <p:cNvPr id="5" name="Group 5"/>
          <p:cNvGrpSpPr/>
          <p:nvPr/>
        </p:nvGrpSpPr>
        <p:grpSpPr>
          <a:xfrm>
            <a:off x="2516972" y="1853111"/>
            <a:ext cx="10296951" cy="1173894"/>
            <a:chOff x="0" y="0"/>
            <a:chExt cx="2711954" cy="309174"/>
          </a:xfrm>
        </p:grpSpPr>
        <p:sp>
          <p:nvSpPr>
            <p:cNvPr id="6" name="Freeform 6"/>
            <p:cNvSpPr/>
            <p:nvPr/>
          </p:nvSpPr>
          <p:spPr>
            <a:xfrm>
              <a:off x="0" y="0"/>
              <a:ext cx="2711954" cy="309174"/>
            </a:xfrm>
            <a:custGeom>
              <a:avLst/>
              <a:gdLst/>
              <a:ahLst/>
              <a:cxnLst/>
              <a:rect l="l" t="t" r="r" b="b"/>
              <a:pathLst>
                <a:path w="2711954" h="309174">
                  <a:moveTo>
                    <a:pt x="2508754" y="0"/>
                  </a:moveTo>
                  <a:lnTo>
                    <a:pt x="0" y="0"/>
                  </a:lnTo>
                  <a:lnTo>
                    <a:pt x="0" y="309174"/>
                  </a:lnTo>
                  <a:lnTo>
                    <a:pt x="2508754" y="309174"/>
                  </a:lnTo>
                  <a:lnTo>
                    <a:pt x="2711954" y="154587"/>
                  </a:lnTo>
                  <a:lnTo>
                    <a:pt x="2508754" y="0"/>
                  </a:lnTo>
                  <a:close/>
                </a:path>
              </a:pathLst>
            </a:custGeom>
            <a:solidFill>
              <a:srgbClr val="BBD5E5"/>
            </a:solidFill>
          </p:spPr>
        </p:sp>
        <p:sp>
          <p:nvSpPr>
            <p:cNvPr id="7" name="TextBox 7"/>
            <p:cNvSpPr txBox="1"/>
            <p:nvPr/>
          </p:nvSpPr>
          <p:spPr>
            <a:xfrm>
              <a:off x="0" y="-57150"/>
              <a:ext cx="2597654" cy="366324"/>
            </a:xfrm>
            <a:prstGeom prst="rect">
              <a:avLst/>
            </a:prstGeom>
          </p:spPr>
          <p:txBody>
            <a:bodyPr lIns="50800" tIns="50800" rIns="50800" bIns="50800" rtlCol="0" anchor="ctr"/>
            <a:lstStyle/>
            <a:p>
              <a:pPr>
                <a:lnSpc>
                  <a:spcPts val="3521"/>
                </a:lnSpc>
              </a:pPr>
              <a:r>
                <a:rPr lang="en-US" sz="2515">
                  <a:solidFill>
                    <a:srgbClr val="000000"/>
                  </a:solidFill>
                  <a:latin typeface="Garet Light"/>
                </a:rPr>
                <a:t>df.info() -&gt; This is used to get the information about all the columns in the dataset</a:t>
              </a:r>
            </a:p>
          </p:txBody>
        </p:sp>
      </p:grpSp>
      <p:sp>
        <p:nvSpPr>
          <p:cNvPr id="8" name="TextBox 8"/>
          <p:cNvSpPr txBox="1"/>
          <p:nvPr/>
        </p:nvSpPr>
        <p:spPr>
          <a:xfrm>
            <a:off x="4051687" y="259914"/>
            <a:ext cx="10701446" cy="945434"/>
          </a:xfrm>
          <a:prstGeom prst="rect">
            <a:avLst/>
          </a:prstGeom>
        </p:spPr>
        <p:txBody>
          <a:bodyPr lIns="0" tIns="0" rIns="0" bIns="0" rtlCol="0" anchor="t">
            <a:spAutoFit/>
          </a:bodyPr>
          <a:lstStyle/>
          <a:p>
            <a:pPr algn="ctr">
              <a:lnSpc>
                <a:spcPts val="7468"/>
              </a:lnSpc>
            </a:pPr>
            <a:r>
              <a:rPr lang="en-US" sz="5927">
                <a:solidFill>
                  <a:srgbClr val="FFFFFF"/>
                </a:solidFill>
                <a:latin typeface="TDTD타이틀굴림"/>
              </a:rPr>
              <a:t>DATA PREPROCESSING</a:t>
            </a:r>
          </a:p>
        </p:txBody>
      </p:sp>
      <p:grpSp>
        <p:nvGrpSpPr>
          <p:cNvPr id="9" name="Group 9"/>
          <p:cNvGrpSpPr/>
          <p:nvPr/>
        </p:nvGrpSpPr>
        <p:grpSpPr>
          <a:xfrm>
            <a:off x="1264348" y="3383694"/>
            <a:ext cx="1252624" cy="125262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id="11" name="TextBox 11"/>
            <p:cNvSpPr txBox="1"/>
            <p:nvPr/>
          </p:nvSpPr>
          <p:spPr>
            <a:xfrm>
              <a:off x="76200" y="0"/>
              <a:ext cx="660400" cy="736600"/>
            </a:xfrm>
            <a:prstGeom prst="rect">
              <a:avLst/>
            </a:prstGeom>
          </p:spPr>
          <p:txBody>
            <a:bodyPr lIns="50800" tIns="50800" rIns="50800" bIns="50800" rtlCol="0" anchor="ctr"/>
            <a:lstStyle/>
            <a:p>
              <a:pPr algn="ctr">
                <a:lnSpc>
                  <a:spcPts val="5628"/>
                </a:lnSpc>
              </a:pPr>
              <a:r>
                <a:rPr lang="en-US" sz="4020">
                  <a:solidFill>
                    <a:srgbClr val="FFFFFF"/>
                  </a:solidFill>
                  <a:latin typeface="Garet Light"/>
                </a:rPr>
                <a:t>2. </a:t>
              </a:r>
            </a:p>
          </p:txBody>
        </p:sp>
      </p:grpSp>
      <p:grpSp>
        <p:nvGrpSpPr>
          <p:cNvPr id="12" name="Group 12"/>
          <p:cNvGrpSpPr/>
          <p:nvPr/>
        </p:nvGrpSpPr>
        <p:grpSpPr>
          <a:xfrm>
            <a:off x="1264348" y="4912543"/>
            <a:ext cx="1252624" cy="125262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id="14" name="TextBox 14"/>
            <p:cNvSpPr txBox="1"/>
            <p:nvPr/>
          </p:nvSpPr>
          <p:spPr>
            <a:xfrm>
              <a:off x="76200" y="0"/>
              <a:ext cx="660400" cy="736600"/>
            </a:xfrm>
            <a:prstGeom prst="rect">
              <a:avLst/>
            </a:prstGeom>
          </p:spPr>
          <p:txBody>
            <a:bodyPr lIns="50800" tIns="50800" rIns="50800" bIns="50800" rtlCol="0" anchor="ctr"/>
            <a:lstStyle/>
            <a:p>
              <a:pPr algn="ctr">
                <a:lnSpc>
                  <a:spcPts val="5628"/>
                </a:lnSpc>
              </a:pPr>
              <a:r>
                <a:rPr lang="en-US" sz="4020">
                  <a:solidFill>
                    <a:srgbClr val="FFFFFF"/>
                  </a:solidFill>
                  <a:latin typeface="Garet Light"/>
                </a:rPr>
                <a:t>3.</a:t>
              </a:r>
            </a:p>
          </p:txBody>
        </p:sp>
      </p:grpSp>
      <p:grpSp>
        <p:nvGrpSpPr>
          <p:cNvPr id="15" name="Group 15"/>
          <p:cNvGrpSpPr/>
          <p:nvPr/>
        </p:nvGrpSpPr>
        <p:grpSpPr>
          <a:xfrm rot="60000">
            <a:off x="1264348" y="6441392"/>
            <a:ext cx="1252624" cy="125262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id="17" name="TextBox 17"/>
            <p:cNvSpPr txBox="1"/>
            <p:nvPr/>
          </p:nvSpPr>
          <p:spPr>
            <a:xfrm>
              <a:off x="76200" y="0"/>
              <a:ext cx="660400" cy="736600"/>
            </a:xfrm>
            <a:prstGeom prst="rect">
              <a:avLst/>
            </a:prstGeom>
          </p:spPr>
          <p:txBody>
            <a:bodyPr lIns="50800" tIns="50800" rIns="50800" bIns="50800" rtlCol="0" anchor="ctr"/>
            <a:lstStyle/>
            <a:p>
              <a:pPr algn="ctr">
                <a:lnSpc>
                  <a:spcPts val="5628"/>
                </a:lnSpc>
              </a:pPr>
              <a:r>
                <a:rPr lang="en-US" sz="4020">
                  <a:solidFill>
                    <a:srgbClr val="FFFFFF"/>
                  </a:solidFill>
                  <a:latin typeface="Garet Light"/>
                </a:rPr>
                <a:t>4.</a:t>
              </a:r>
            </a:p>
          </p:txBody>
        </p:sp>
      </p:grpSp>
      <p:grpSp>
        <p:nvGrpSpPr>
          <p:cNvPr id="18" name="Group 18"/>
          <p:cNvGrpSpPr/>
          <p:nvPr/>
        </p:nvGrpSpPr>
        <p:grpSpPr>
          <a:xfrm>
            <a:off x="2516972" y="3423059"/>
            <a:ext cx="10296951" cy="1173894"/>
            <a:chOff x="0" y="0"/>
            <a:chExt cx="2711954" cy="309174"/>
          </a:xfrm>
        </p:grpSpPr>
        <p:sp>
          <p:nvSpPr>
            <p:cNvPr id="19" name="Freeform 19"/>
            <p:cNvSpPr/>
            <p:nvPr/>
          </p:nvSpPr>
          <p:spPr>
            <a:xfrm>
              <a:off x="0" y="0"/>
              <a:ext cx="2711954" cy="309174"/>
            </a:xfrm>
            <a:custGeom>
              <a:avLst/>
              <a:gdLst/>
              <a:ahLst/>
              <a:cxnLst/>
              <a:rect l="l" t="t" r="r" b="b"/>
              <a:pathLst>
                <a:path w="2711954" h="309174">
                  <a:moveTo>
                    <a:pt x="2508754" y="0"/>
                  </a:moveTo>
                  <a:lnTo>
                    <a:pt x="0" y="0"/>
                  </a:lnTo>
                  <a:lnTo>
                    <a:pt x="0" y="309174"/>
                  </a:lnTo>
                  <a:lnTo>
                    <a:pt x="2508754" y="309174"/>
                  </a:lnTo>
                  <a:lnTo>
                    <a:pt x="2711954" y="154587"/>
                  </a:lnTo>
                  <a:lnTo>
                    <a:pt x="2508754" y="0"/>
                  </a:lnTo>
                  <a:close/>
                </a:path>
              </a:pathLst>
            </a:custGeom>
            <a:solidFill>
              <a:srgbClr val="BBD5E5"/>
            </a:solidFill>
          </p:spPr>
        </p:sp>
        <p:sp>
          <p:nvSpPr>
            <p:cNvPr id="20" name="TextBox 20"/>
            <p:cNvSpPr txBox="1"/>
            <p:nvPr/>
          </p:nvSpPr>
          <p:spPr>
            <a:xfrm>
              <a:off x="0" y="-57150"/>
              <a:ext cx="2597654" cy="366324"/>
            </a:xfrm>
            <a:prstGeom prst="rect">
              <a:avLst/>
            </a:prstGeom>
          </p:spPr>
          <p:txBody>
            <a:bodyPr lIns="50800" tIns="50800" rIns="50800" bIns="50800" rtlCol="0" anchor="ctr"/>
            <a:lstStyle/>
            <a:p>
              <a:pPr>
                <a:lnSpc>
                  <a:spcPts val="3521"/>
                </a:lnSpc>
              </a:pPr>
              <a:r>
                <a:rPr lang="en-US" sz="2515">
                  <a:solidFill>
                    <a:srgbClr val="000000"/>
                  </a:solidFill>
                  <a:latin typeface="Garet Light"/>
                </a:rPr>
                <a:t>df.isnull() -&gt; This is used to check the nul values in the dataset</a:t>
              </a:r>
            </a:p>
          </p:txBody>
        </p:sp>
      </p:grpSp>
      <p:grpSp>
        <p:nvGrpSpPr>
          <p:cNvPr id="21" name="Group 21"/>
          <p:cNvGrpSpPr/>
          <p:nvPr/>
        </p:nvGrpSpPr>
        <p:grpSpPr>
          <a:xfrm>
            <a:off x="2516972" y="4803602"/>
            <a:ext cx="10296951" cy="1470505"/>
            <a:chOff x="0" y="0"/>
            <a:chExt cx="2711954" cy="387294"/>
          </a:xfrm>
        </p:grpSpPr>
        <p:sp>
          <p:nvSpPr>
            <p:cNvPr id="22" name="Freeform 22"/>
            <p:cNvSpPr/>
            <p:nvPr/>
          </p:nvSpPr>
          <p:spPr>
            <a:xfrm>
              <a:off x="0" y="0"/>
              <a:ext cx="2711954" cy="387294"/>
            </a:xfrm>
            <a:custGeom>
              <a:avLst/>
              <a:gdLst/>
              <a:ahLst/>
              <a:cxnLst/>
              <a:rect l="l" t="t" r="r" b="b"/>
              <a:pathLst>
                <a:path w="2711954" h="387294">
                  <a:moveTo>
                    <a:pt x="2508754" y="0"/>
                  </a:moveTo>
                  <a:lnTo>
                    <a:pt x="0" y="0"/>
                  </a:lnTo>
                  <a:lnTo>
                    <a:pt x="0" y="387294"/>
                  </a:lnTo>
                  <a:lnTo>
                    <a:pt x="2508754" y="387294"/>
                  </a:lnTo>
                  <a:lnTo>
                    <a:pt x="2711954" y="193647"/>
                  </a:lnTo>
                  <a:lnTo>
                    <a:pt x="2508754" y="0"/>
                  </a:lnTo>
                  <a:close/>
                </a:path>
              </a:pathLst>
            </a:custGeom>
            <a:solidFill>
              <a:srgbClr val="BBD5E5"/>
            </a:solidFill>
          </p:spPr>
        </p:sp>
        <p:sp>
          <p:nvSpPr>
            <p:cNvPr id="23" name="TextBox 23"/>
            <p:cNvSpPr txBox="1"/>
            <p:nvPr/>
          </p:nvSpPr>
          <p:spPr>
            <a:xfrm>
              <a:off x="0" y="-57150"/>
              <a:ext cx="2597654" cy="444444"/>
            </a:xfrm>
            <a:prstGeom prst="rect">
              <a:avLst/>
            </a:prstGeom>
          </p:spPr>
          <p:txBody>
            <a:bodyPr lIns="50800" tIns="50800" rIns="50800" bIns="50800" rtlCol="0" anchor="ctr"/>
            <a:lstStyle/>
            <a:p>
              <a:pPr>
                <a:lnSpc>
                  <a:spcPts val="3521"/>
                </a:lnSpc>
              </a:pPr>
              <a:r>
                <a:rPr lang="en-US" sz="2515">
                  <a:solidFill>
                    <a:srgbClr val="000000"/>
                  </a:solidFill>
                  <a:latin typeface="Garet Light"/>
                </a:rPr>
                <a:t>df.dropna() -&gt; This is used to remove all the null values in the dataset or we can use with respect to a particular columns also.</a:t>
              </a:r>
            </a:p>
          </p:txBody>
        </p:sp>
      </p:grpSp>
      <p:grpSp>
        <p:nvGrpSpPr>
          <p:cNvPr id="24" name="Group 24"/>
          <p:cNvGrpSpPr/>
          <p:nvPr/>
        </p:nvGrpSpPr>
        <p:grpSpPr>
          <a:xfrm>
            <a:off x="2516972" y="6570947"/>
            <a:ext cx="10296951" cy="1173894"/>
            <a:chOff x="0" y="0"/>
            <a:chExt cx="2711954" cy="309174"/>
          </a:xfrm>
        </p:grpSpPr>
        <p:sp>
          <p:nvSpPr>
            <p:cNvPr id="25" name="Freeform 25"/>
            <p:cNvSpPr/>
            <p:nvPr/>
          </p:nvSpPr>
          <p:spPr>
            <a:xfrm>
              <a:off x="0" y="0"/>
              <a:ext cx="2711954" cy="309174"/>
            </a:xfrm>
            <a:custGeom>
              <a:avLst/>
              <a:gdLst/>
              <a:ahLst/>
              <a:cxnLst/>
              <a:rect l="l" t="t" r="r" b="b"/>
              <a:pathLst>
                <a:path w="2711954" h="309174">
                  <a:moveTo>
                    <a:pt x="2508754" y="0"/>
                  </a:moveTo>
                  <a:lnTo>
                    <a:pt x="0" y="0"/>
                  </a:lnTo>
                  <a:lnTo>
                    <a:pt x="0" y="309174"/>
                  </a:lnTo>
                  <a:lnTo>
                    <a:pt x="2508754" y="309174"/>
                  </a:lnTo>
                  <a:lnTo>
                    <a:pt x="2711954" y="154587"/>
                  </a:lnTo>
                  <a:lnTo>
                    <a:pt x="2508754" y="0"/>
                  </a:lnTo>
                  <a:close/>
                </a:path>
              </a:pathLst>
            </a:custGeom>
            <a:solidFill>
              <a:srgbClr val="BBD5E5"/>
            </a:solidFill>
          </p:spPr>
        </p:sp>
        <p:sp>
          <p:nvSpPr>
            <p:cNvPr id="26" name="TextBox 26"/>
            <p:cNvSpPr txBox="1"/>
            <p:nvPr/>
          </p:nvSpPr>
          <p:spPr>
            <a:xfrm>
              <a:off x="0" y="-57150"/>
              <a:ext cx="2597654" cy="366324"/>
            </a:xfrm>
            <a:prstGeom prst="rect">
              <a:avLst/>
            </a:prstGeom>
          </p:spPr>
          <p:txBody>
            <a:bodyPr lIns="50800" tIns="50800" rIns="50800" bIns="50800" rtlCol="0" anchor="ctr"/>
            <a:lstStyle/>
            <a:p>
              <a:pPr>
                <a:lnSpc>
                  <a:spcPts val="3521"/>
                </a:lnSpc>
              </a:pPr>
              <a:r>
                <a:rPr lang="en-US" sz="2515">
                  <a:solidFill>
                    <a:srgbClr val="000000"/>
                  </a:solidFill>
                  <a:latin typeface="Garet Light"/>
                </a:rPr>
                <a:t>df.fillna() -&gt; This is used to fill the missing values with mean, median or mode whichever we want to fill it with.</a:t>
              </a:r>
            </a:p>
          </p:txBody>
        </p:sp>
      </p:grpSp>
      <p:grpSp>
        <p:nvGrpSpPr>
          <p:cNvPr id="27" name="Group 27"/>
          <p:cNvGrpSpPr/>
          <p:nvPr/>
        </p:nvGrpSpPr>
        <p:grpSpPr>
          <a:xfrm rot="60000">
            <a:off x="1275184" y="7965226"/>
            <a:ext cx="1252624" cy="125262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7B2"/>
            </a:solidFill>
          </p:spPr>
        </p:sp>
        <p:sp>
          <p:nvSpPr>
            <p:cNvPr id="29" name="TextBox 29"/>
            <p:cNvSpPr txBox="1"/>
            <p:nvPr/>
          </p:nvSpPr>
          <p:spPr>
            <a:xfrm>
              <a:off x="76200" y="0"/>
              <a:ext cx="660400" cy="736600"/>
            </a:xfrm>
            <a:prstGeom prst="rect">
              <a:avLst/>
            </a:prstGeom>
          </p:spPr>
          <p:txBody>
            <a:bodyPr lIns="50800" tIns="50800" rIns="50800" bIns="50800" rtlCol="0" anchor="ctr"/>
            <a:lstStyle/>
            <a:p>
              <a:pPr algn="ctr">
                <a:lnSpc>
                  <a:spcPts val="5628"/>
                </a:lnSpc>
              </a:pPr>
              <a:r>
                <a:rPr lang="en-US" sz="4020">
                  <a:solidFill>
                    <a:srgbClr val="FFFFFF"/>
                  </a:solidFill>
                  <a:latin typeface="Garet Light"/>
                </a:rPr>
                <a:t>4.</a:t>
              </a:r>
            </a:p>
          </p:txBody>
        </p:sp>
      </p:grpSp>
      <p:grpSp>
        <p:nvGrpSpPr>
          <p:cNvPr id="30" name="Group 30"/>
          <p:cNvGrpSpPr/>
          <p:nvPr/>
        </p:nvGrpSpPr>
        <p:grpSpPr>
          <a:xfrm>
            <a:off x="2516972" y="8097265"/>
            <a:ext cx="10296951" cy="1173894"/>
            <a:chOff x="0" y="0"/>
            <a:chExt cx="2711954" cy="309174"/>
          </a:xfrm>
        </p:grpSpPr>
        <p:sp>
          <p:nvSpPr>
            <p:cNvPr id="31" name="Freeform 31"/>
            <p:cNvSpPr/>
            <p:nvPr/>
          </p:nvSpPr>
          <p:spPr>
            <a:xfrm>
              <a:off x="0" y="0"/>
              <a:ext cx="2711954" cy="309174"/>
            </a:xfrm>
            <a:custGeom>
              <a:avLst/>
              <a:gdLst/>
              <a:ahLst/>
              <a:cxnLst/>
              <a:rect l="l" t="t" r="r" b="b"/>
              <a:pathLst>
                <a:path w="2711954" h="309174">
                  <a:moveTo>
                    <a:pt x="2508754" y="0"/>
                  </a:moveTo>
                  <a:lnTo>
                    <a:pt x="0" y="0"/>
                  </a:lnTo>
                  <a:lnTo>
                    <a:pt x="0" y="309174"/>
                  </a:lnTo>
                  <a:lnTo>
                    <a:pt x="2508754" y="309174"/>
                  </a:lnTo>
                  <a:lnTo>
                    <a:pt x="2711954" y="154587"/>
                  </a:lnTo>
                  <a:lnTo>
                    <a:pt x="2508754" y="0"/>
                  </a:lnTo>
                  <a:close/>
                </a:path>
              </a:pathLst>
            </a:custGeom>
            <a:solidFill>
              <a:srgbClr val="BBD5E5"/>
            </a:solidFill>
          </p:spPr>
        </p:sp>
        <p:sp>
          <p:nvSpPr>
            <p:cNvPr id="32" name="TextBox 32"/>
            <p:cNvSpPr txBox="1"/>
            <p:nvPr/>
          </p:nvSpPr>
          <p:spPr>
            <a:xfrm>
              <a:off x="0" y="-57150"/>
              <a:ext cx="2597654" cy="366324"/>
            </a:xfrm>
            <a:prstGeom prst="rect">
              <a:avLst/>
            </a:prstGeom>
          </p:spPr>
          <p:txBody>
            <a:bodyPr lIns="50800" tIns="50800" rIns="50800" bIns="50800" rtlCol="0" anchor="ctr"/>
            <a:lstStyle/>
            <a:p>
              <a:pPr>
                <a:lnSpc>
                  <a:spcPts val="3521"/>
                </a:lnSpc>
              </a:pPr>
              <a:r>
                <a:rPr lang="en-US" sz="2515">
                  <a:solidFill>
                    <a:srgbClr val="000000"/>
                  </a:solidFill>
                  <a:latin typeface="Garet Light"/>
                </a:rPr>
                <a:t>Label Encoder -&gt; It is used to convert the categorical values into numerical values</a:t>
              </a:r>
            </a:p>
          </p:txBody>
        </p:sp>
      </p:gr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65A69"/>
        </a:solidFill>
        <a:effectLst/>
      </p:bgPr>
    </p:bg>
    <p:spTree>
      <p:nvGrpSpPr>
        <p:cNvPr id="1" name=""/>
        <p:cNvGrpSpPr/>
        <p:nvPr/>
      </p:nvGrpSpPr>
      <p:grpSpPr>
        <a:xfrm>
          <a:off x="0" y="0"/>
          <a:ext cx="0" cy="0"/>
          <a:chOff x="0" y="0"/>
          <a:chExt cx="0" cy="0"/>
        </a:xfrm>
      </p:grpSpPr>
      <p:sp>
        <p:nvSpPr>
          <p:cNvPr id="2" name="TextBox 2"/>
          <p:cNvSpPr txBox="1"/>
          <p:nvPr/>
        </p:nvSpPr>
        <p:spPr>
          <a:xfrm>
            <a:off x="464920" y="1465581"/>
            <a:ext cx="11733275" cy="8575315"/>
          </a:xfrm>
          <a:prstGeom prst="rect">
            <a:avLst/>
          </a:prstGeom>
        </p:spPr>
        <p:txBody>
          <a:bodyPr lIns="0" tIns="0" rIns="0" bIns="0" rtlCol="0" anchor="t">
            <a:spAutoFit/>
          </a:bodyPr>
          <a:lstStyle/>
          <a:p>
            <a:pPr marL="623776" lvl="1" indent="-311888">
              <a:lnSpc>
                <a:spcPts val="4044"/>
              </a:lnSpc>
              <a:buFont typeface="Arial"/>
              <a:buChar char="•"/>
            </a:pPr>
            <a:r>
              <a:rPr lang="en-US" sz="2889">
                <a:solidFill>
                  <a:srgbClr val="FFFFFF"/>
                </a:solidFill>
                <a:latin typeface="Garet Light"/>
              </a:rPr>
              <a:t>Exploratory Data Analysis (EDA) is a critical phase in the data analysis process that involves examining and understanding the characteristics of a dataset before applying any formal statistical techniques.</a:t>
            </a:r>
          </a:p>
          <a:p>
            <a:pPr marL="623776" lvl="1" indent="-311888">
              <a:lnSpc>
                <a:spcPts val="4044"/>
              </a:lnSpc>
              <a:buFont typeface="Arial"/>
              <a:buChar char="•"/>
            </a:pPr>
            <a:r>
              <a:rPr lang="en-US" sz="2889">
                <a:solidFill>
                  <a:srgbClr val="FFFFFF"/>
                </a:solidFill>
                <a:latin typeface="Garet Light"/>
              </a:rPr>
              <a:t> It encompasses a variety of techniques and methodologies aimed at summarizing the main features of the data, often using visual methods such as histograms, scatter plots, and box plots. </a:t>
            </a:r>
          </a:p>
          <a:p>
            <a:pPr marL="623776" lvl="1" indent="-311888">
              <a:lnSpc>
                <a:spcPts val="4044"/>
              </a:lnSpc>
              <a:buFont typeface="Arial"/>
              <a:buChar char="•"/>
            </a:pPr>
            <a:r>
              <a:rPr lang="en-US" sz="2889">
                <a:solidFill>
                  <a:srgbClr val="FFFFFF"/>
                </a:solidFill>
                <a:latin typeface="Garet Light"/>
              </a:rPr>
              <a:t>EDA serves several purposes, including detecting patterns, identifying outliers, understanding the distribution of variables, and exploring relationships between variables.</a:t>
            </a:r>
          </a:p>
          <a:p>
            <a:pPr marL="623776" lvl="1" indent="-311888">
              <a:lnSpc>
                <a:spcPts val="4044"/>
              </a:lnSpc>
              <a:buFont typeface="Arial"/>
              <a:buChar char="•"/>
            </a:pPr>
            <a:r>
              <a:rPr lang="en-US" sz="2889">
                <a:solidFill>
                  <a:srgbClr val="FFFFFF"/>
                </a:solidFill>
                <a:latin typeface="Garet Light"/>
              </a:rPr>
              <a:t> By conducting EDA, analysts can gain insights into the underlying structure of the data, which informs subsequent modeling decisions and helps ensure the validity and reliability of any conclusions drawn from the data analysis</a:t>
            </a:r>
          </a:p>
        </p:txBody>
      </p:sp>
      <p:grpSp>
        <p:nvGrpSpPr>
          <p:cNvPr id="3" name="Group 3"/>
          <p:cNvGrpSpPr/>
          <p:nvPr/>
        </p:nvGrpSpPr>
        <p:grpSpPr>
          <a:xfrm>
            <a:off x="12694160" y="4693160"/>
            <a:ext cx="5593840" cy="559384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0747" r="-10747"/>
              </a:stretch>
            </a:blipFill>
          </p:spPr>
        </p:sp>
      </p:grpSp>
      <p:grpSp>
        <p:nvGrpSpPr>
          <p:cNvPr id="5" name="Group 5"/>
          <p:cNvGrpSpPr/>
          <p:nvPr/>
        </p:nvGrpSpPr>
        <p:grpSpPr>
          <a:xfrm>
            <a:off x="14365154" y="221494"/>
            <a:ext cx="3553690" cy="355369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sp>
      </p:grpSp>
      <p:sp>
        <p:nvSpPr>
          <p:cNvPr id="7" name="TextBox 7"/>
          <p:cNvSpPr txBox="1"/>
          <p:nvPr/>
        </p:nvSpPr>
        <p:spPr>
          <a:xfrm>
            <a:off x="1028700" y="164344"/>
            <a:ext cx="12166509" cy="1145555"/>
          </a:xfrm>
          <a:prstGeom prst="rect">
            <a:avLst/>
          </a:prstGeom>
        </p:spPr>
        <p:txBody>
          <a:bodyPr lIns="0" tIns="0" rIns="0" bIns="0" rtlCol="0" anchor="t">
            <a:spAutoFit/>
          </a:bodyPr>
          <a:lstStyle/>
          <a:p>
            <a:pPr algn="ctr">
              <a:lnSpc>
                <a:spcPts val="9027"/>
              </a:lnSpc>
            </a:pPr>
            <a:r>
              <a:rPr lang="en-US" sz="7164">
                <a:solidFill>
                  <a:srgbClr val="FFFFFF"/>
                </a:solidFill>
                <a:latin typeface="TDTD타이틀굴림"/>
              </a:rPr>
              <a:t>EDA </a:t>
            </a: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65A69"/>
        </a:solidFill>
        <a:effectLst/>
      </p:bgPr>
    </p:bg>
    <p:spTree>
      <p:nvGrpSpPr>
        <p:cNvPr id="1" name=""/>
        <p:cNvGrpSpPr/>
        <p:nvPr/>
      </p:nvGrpSpPr>
      <p:grpSpPr>
        <a:xfrm>
          <a:off x="0" y="0"/>
          <a:ext cx="0" cy="0"/>
          <a:chOff x="0" y="0"/>
          <a:chExt cx="0" cy="0"/>
        </a:xfrm>
      </p:grpSpPr>
      <p:sp>
        <p:nvSpPr>
          <p:cNvPr id="2" name="Freeform 2"/>
          <p:cNvSpPr/>
          <p:nvPr/>
        </p:nvSpPr>
        <p:spPr>
          <a:xfrm>
            <a:off x="737082" y="2001774"/>
            <a:ext cx="7899873" cy="5826251"/>
          </a:xfrm>
          <a:custGeom>
            <a:avLst/>
            <a:gdLst/>
            <a:ahLst/>
            <a:cxnLst/>
            <a:rect l="l" t="t" r="r" b="b"/>
            <a:pathLst>
              <a:path w="7899873" h="5826251">
                <a:moveTo>
                  <a:pt x="0" y="0"/>
                </a:moveTo>
                <a:lnTo>
                  <a:pt x="7899873" y="0"/>
                </a:lnTo>
                <a:lnTo>
                  <a:pt x="7899873" y="5826252"/>
                </a:lnTo>
                <a:lnTo>
                  <a:pt x="0" y="5826252"/>
                </a:lnTo>
                <a:lnTo>
                  <a:pt x="0" y="0"/>
                </a:lnTo>
                <a:close/>
              </a:path>
            </a:pathLst>
          </a:custGeom>
          <a:blipFill>
            <a:blip r:embed="rId2"/>
            <a:stretch>
              <a:fillRect l="-38090"/>
            </a:stretch>
          </a:blipFill>
        </p:spPr>
      </p:sp>
      <p:sp>
        <p:nvSpPr>
          <p:cNvPr id="3" name="Freeform 3"/>
          <p:cNvSpPr/>
          <p:nvPr/>
        </p:nvSpPr>
        <p:spPr>
          <a:xfrm>
            <a:off x="10489337" y="2237516"/>
            <a:ext cx="6769963" cy="5480446"/>
          </a:xfrm>
          <a:custGeom>
            <a:avLst/>
            <a:gdLst/>
            <a:ahLst/>
            <a:cxnLst/>
            <a:rect l="l" t="t" r="r" b="b"/>
            <a:pathLst>
              <a:path w="6769963" h="5480446">
                <a:moveTo>
                  <a:pt x="0" y="0"/>
                </a:moveTo>
                <a:lnTo>
                  <a:pt x="6769963" y="0"/>
                </a:lnTo>
                <a:lnTo>
                  <a:pt x="6769963" y="5480446"/>
                </a:lnTo>
                <a:lnTo>
                  <a:pt x="0" y="5480446"/>
                </a:lnTo>
                <a:lnTo>
                  <a:pt x="0" y="0"/>
                </a:lnTo>
                <a:close/>
              </a:path>
            </a:pathLst>
          </a:custGeom>
          <a:blipFill>
            <a:blip r:embed="rId3"/>
            <a:stretch>
              <a:fillRect/>
            </a:stretch>
          </a:blipFill>
        </p:spPr>
      </p:sp>
      <p:sp>
        <p:nvSpPr>
          <p:cNvPr id="4" name="TextBox 4"/>
          <p:cNvSpPr txBox="1"/>
          <p:nvPr/>
        </p:nvSpPr>
        <p:spPr>
          <a:xfrm>
            <a:off x="737082" y="788278"/>
            <a:ext cx="7520707" cy="663412"/>
          </a:xfrm>
          <a:prstGeom prst="rect">
            <a:avLst/>
          </a:prstGeom>
        </p:spPr>
        <p:txBody>
          <a:bodyPr lIns="0" tIns="0" rIns="0" bIns="0" rtlCol="0" anchor="t">
            <a:spAutoFit/>
          </a:bodyPr>
          <a:lstStyle/>
          <a:p>
            <a:pPr marL="904212" lvl="1" indent="-452106" algn="just">
              <a:lnSpc>
                <a:spcPts val="5277"/>
              </a:lnSpc>
              <a:buAutoNum type="arabicPeriod"/>
            </a:pPr>
            <a:r>
              <a:rPr lang="en-US" sz="4188">
                <a:solidFill>
                  <a:srgbClr val="FFFFFF"/>
                </a:solidFill>
                <a:latin typeface="TDTD타이틀굴림"/>
              </a:rPr>
              <a:t> Churn distributions</a:t>
            </a:r>
          </a:p>
        </p:txBody>
      </p:sp>
      <p:sp>
        <p:nvSpPr>
          <p:cNvPr id="5" name="TextBox 5"/>
          <p:cNvSpPr txBox="1"/>
          <p:nvPr/>
        </p:nvSpPr>
        <p:spPr>
          <a:xfrm>
            <a:off x="559858" y="8297940"/>
            <a:ext cx="8584142" cy="1228725"/>
          </a:xfrm>
          <a:prstGeom prst="rect">
            <a:avLst/>
          </a:prstGeom>
        </p:spPr>
        <p:txBody>
          <a:bodyPr lIns="0" tIns="0" rIns="0" bIns="0" rtlCol="0" anchor="t">
            <a:spAutoFit/>
          </a:bodyPr>
          <a:lstStyle/>
          <a:p>
            <a:pPr>
              <a:lnSpc>
                <a:spcPts val="3240"/>
              </a:lnSpc>
            </a:pPr>
            <a:r>
              <a:rPr lang="en-US" sz="2700">
                <a:solidFill>
                  <a:srgbClr val="FFFFFF"/>
                </a:solidFill>
                <a:latin typeface="Open Sauce"/>
              </a:rPr>
              <a:t>We can say that about 26.6% customers switch to another firm while 73.4% customer remains to continue the service.</a:t>
            </a:r>
          </a:p>
        </p:txBody>
      </p:sp>
      <p:sp>
        <p:nvSpPr>
          <p:cNvPr id="6" name="TextBox 6"/>
          <p:cNvSpPr txBox="1"/>
          <p:nvPr/>
        </p:nvSpPr>
        <p:spPr>
          <a:xfrm>
            <a:off x="10140003" y="7912177"/>
            <a:ext cx="7878158" cy="2051844"/>
          </a:xfrm>
          <a:prstGeom prst="rect">
            <a:avLst/>
          </a:prstGeom>
        </p:spPr>
        <p:txBody>
          <a:bodyPr lIns="0" tIns="0" rIns="0" bIns="0" rtlCol="0" anchor="t">
            <a:spAutoFit/>
          </a:bodyPr>
          <a:lstStyle/>
          <a:p>
            <a:pPr>
              <a:lnSpc>
                <a:spcPts val="3223"/>
              </a:lnSpc>
            </a:pPr>
            <a:r>
              <a:rPr lang="en-US" sz="2685" dirty="0">
                <a:solidFill>
                  <a:srgbClr val="FFFFFF"/>
                </a:solidFill>
                <a:latin typeface="Open Sauce"/>
              </a:rPr>
              <a:t>There is negligible difference in customer percentage/count who changed the service provider. Both genders behaved in similar fashion when it comes to migrating to another service provider/firm.</a:t>
            </a:r>
          </a:p>
        </p:txBody>
      </p:sp>
      <p:sp>
        <p:nvSpPr>
          <p:cNvPr id="7" name="TextBox 7"/>
          <p:cNvSpPr txBox="1"/>
          <p:nvPr/>
        </p:nvSpPr>
        <p:spPr>
          <a:xfrm>
            <a:off x="10140003" y="596170"/>
            <a:ext cx="7878158" cy="1293586"/>
          </a:xfrm>
          <a:prstGeom prst="rect">
            <a:avLst/>
          </a:prstGeom>
        </p:spPr>
        <p:txBody>
          <a:bodyPr lIns="0" tIns="0" rIns="0" bIns="0" rtlCol="0" anchor="t">
            <a:spAutoFit/>
          </a:bodyPr>
          <a:lstStyle/>
          <a:p>
            <a:pPr>
              <a:lnSpc>
                <a:spcPts val="5025"/>
              </a:lnSpc>
            </a:pPr>
            <a:r>
              <a:rPr lang="en-US" sz="3988">
                <a:solidFill>
                  <a:srgbClr val="FFFFFF"/>
                </a:solidFill>
                <a:latin typeface="TDTD타이틀굴림"/>
              </a:rPr>
              <a:t>2 .  Churn distributions with respect to gender</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65A69"/>
        </a:solidFill>
        <a:effectLst/>
      </p:bgPr>
    </p:bg>
    <p:spTree>
      <p:nvGrpSpPr>
        <p:cNvPr id="1" name=""/>
        <p:cNvGrpSpPr/>
        <p:nvPr/>
      </p:nvGrpSpPr>
      <p:grpSpPr>
        <a:xfrm>
          <a:off x="0" y="0"/>
          <a:ext cx="0" cy="0"/>
          <a:chOff x="0" y="0"/>
          <a:chExt cx="0" cy="0"/>
        </a:xfrm>
      </p:grpSpPr>
      <p:sp>
        <p:nvSpPr>
          <p:cNvPr id="2" name="Freeform 2"/>
          <p:cNvSpPr/>
          <p:nvPr/>
        </p:nvSpPr>
        <p:spPr>
          <a:xfrm>
            <a:off x="9436594" y="1917568"/>
            <a:ext cx="7822706" cy="5587647"/>
          </a:xfrm>
          <a:custGeom>
            <a:avLst/>
            <a:gdLst/>
            <a:ahLst/>
            <a:cxnLst/>
            <a:rect l="l" t="t" r="r" b="b"/>
            <a:pathLst>
              <a:path w="7822706" h="5587647">
                <a:moveTo>
                  <a:pt x="0" y="0"/>
                </a:moveTo>
                <a:lnTo>
                  <a:pt x="7822706" y="0"/>
                </a:lnTo>
                <a:lnTo>
                  <a:pt x="7822706" y="5587647"/>
                </a:lnTo>
                <a:lnTo>
                  <a:pt x="0" y="5587647"/>
                </a:lnTo>
                <a:lnTo>
                  <a:pt x="0" y="0"/>
                </a:lnTo>
                <a:close/>
              </a:path>
            </a:pathLst>
          </a:custGeom>
          <a:blipFill>
            <a:blip r:embed="rId2"/>
            <a:stretch>
              <a:fillRect/>
            </a:stretch>
          </a:blipFill>
        </p:spPr>
      </p:sp>
      <p:sp>
        <p:nvSpPr>
          <p:cNvPr id="3" name="TextBox 3"/>
          <p:cNvSpPr txBox="1"/>
          <p:nvPr/>
        </p:nvSpPr>
        <p:spPr>
          <a:xfrm>
            <a:off x="559858" y="587406"/>
            <a:ext cx="10405313" cy="663412"/>
          </a:xfrm>
          <a:prstGeom prst="rect">
            <a:avLst/>
          </a:prstGeom>
        </p:spPr>
        <p:txBody>
          <a:bodyPr lIns="0" tIns="0" rIns="0" bIns="0" rtlCol="0" anchor="t">
            <a:spAutoFit/>
          </a:bodyPr>
          <a:lstStyle/>
          <a:p>
            <a:pPr>
              <a:lnSpc>
                <a:spcPts val="5277"/>
              </a:lnSpc>
            </a:pPr>
            <a:r>
              <a:rPr lang="en-US" sz="4188" dirty="0">
                <a:solidFill>
                  <a:srgbClr val="FFFFFF"/>
                </a:solidFill>
                <a:latin typeface="TDTD타이틀굴림"/>
              </a:rPr>
              <a:t>3 .  Customer Contract Distributions</a:t>
            </a:r>
          </a:p>
        </p:txBody>
      </p:sp>
      <p:sp>
        <p:nvSpPr>
          <p:cNvPr id="4" name="TextBox 4"/>
          <p:cNvSpPr txBox="1"/>
          <p:nvPr/>
        </p:nvSpPr>
        <p:spPr>
          <a:xfrm>
            <a:off x="830573" y="2538380"/>
            <a:ext cx="7352770" cy="2173012"/>
          </a:xfrm>
          <a:prstGeom prst="rect">
            <a:avLst/>
          </a:prstGeom>
        </p:spPr>
        <p:txBody>
          <a:bodyPr lIns="0" tIns="0" rIns="0" bIns="0" rtlCol="0" anchor="t">
            <a:spAutoFit/>
          </a:bodyPr>
          <a:lstStyle/>
          <a:p>
            <a:pPr>
              <a:lnSpc>
                <a:spcPts val="3422"/>
              </a:lnSpc>
            </a:pPr>
            <a:r>
              <a:rPr lang="en-US" sz="2852">
                <a:solidFill>
                  <a:srgbClr val="FFFFFF"/>
                </a:solidFill>
                <a:latin typeface="Open Sauce"/>
              </a:rPr>
              <a:t>About 75% of customer with Month-to-Month Contract opted to move out as compared to 13% of customrs with One Year Contract and 3% with Two Year Contract</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TotalTime>
  <Words>1330</Words>
  <Application>Microsoft Office PowerPoint</Application>
  <PresentationFormat>Custom</PresentationFormat>
  <Paragraphs>86</Paragraphs>
  <Slides>23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Open Sauce Italics</vt:lpstr>
      <vt:lpstr>Garet Light</vt:lpstr>
      <vt:lpstr>Calibri</vt:lpstr>
      <vt:lpstr>Garet Bold</vt:lpstr>
      <vt:lpstr>Open Sauce</vt:lpstr>
      <vt:lpstr>Open Sans Italics</vt:lpstr>
      <vt:lpstr>Open Sans Bold</vt:lpstr>
      <vt:lpstr>TDTD타이틀굴림</vt:lpstr>
      <vt:lpstr>Arial</vt:lpstr>
      <vt:lpstr>Garet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telecom CUSTOMER CHURN PREDICTON</dc:title>
  <dc:creator>Hp</dc:creator>
  <cp:lastModifiedBy>Abhishek Yeole</cp:lastModifiedBy>
  <cp:revision>7</cp:revision>
  <dcterms:created xsi:type="dcterms:W3CDTF">2006-08-16T00:00:00Z</dcterms:created>
  <dcterms:modified xsi:type="dcterms:W3CDTF">2024-03-25T07:39:28Z</dcterms:modified>
  <dc:identifier>DAGAUORJKOg</dc:identifier>
</cp:coreProperties>
</file>